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626" autoAdjust="0"/>
    <p:restoredTop sz="94660"/>
  </p:normalViewPr>
  <p:slideViewPr>
    <p:cSldViewPr snapToGrid="0">
      <p:cViewPr>
        <p:scale>
          <a:sx n="100" d="100"/>
          <a:sy n="100" d="100"/>
        </p:scale>
        <p:origin x="1788" y="-2292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B3066-4B2C-DDC8-AA75-0C1255021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A5A25-700D-16A3-EEAD-285AE501D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95FB8-383D-956D-EFA1-4749634C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64854-41E4-CEC3-48F8-A28121AA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2B54A-C27B-8B37-403F-4BCDB606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8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A1B1B-3695-EE9C-1416-A1E82DB5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D30F-5A64-3FC6-76FD-37FBEC281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D22E2-E1AC-B440-A703-19750919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FF43F-9039-BE8C-023E-739492EC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3D106-7B8C-3126-27B5-7A7A69FA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4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EAA30F-793F-293C-E04A-A0D464F5D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9F898F-A8A9-869B-1F37-56A80D660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27B6B-6A88-363C-29EF-D1FC2A61E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7F779-4C1D-EFF3-78C2-FFB24F65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F0251-D4D3-A7BD-8FEB-97584C1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4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8BC4F-0C61-AF29-1A05-094F0089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22D2A-3B2B-7B4B-B841-D7688F1D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792C-B46E-F300-5516-D7F09109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16A0A-971C-479C-52F3-A2A876D4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C3F6A-60A0-780D-8C22-09227A21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4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15FF-45A0-3652-6F29-C4F3BADE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69A4D-36D4-3025-E164-870DD761A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61661-AD0C-8649-CFBB-2E6FF009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C2804-AB9D-9C1D-1784-102039B6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C6AA5-1405-554B-FD33-A9F67244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C8F7B-3E22-F883-94C8-6A2F2A26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3E745-0B64-4B58-D9F5-680FF82C9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0D925B-1C31-0D8E-16EA-73838159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40FC65-DBEA-AB95-59D3-18169DB7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8F3AF-63B9-0535-3475-2A78DD77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7B94CB-53E6-6152-A412-784C722F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2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21A55-668A-5B53-F41B-DE326CA6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B07E1-D4B7-E11A-2E91-93C2D0D5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8B721B-1965-192E-76F9-63AECE747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465910-401C-FF98-9CE0-961C1D62D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E5A95-8E77-12CF-F225-F72B408B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47699D-1DB0-9419-EDE7-85077262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49C17-889C-683D-E5DD-01944763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0085F4-A30F-DE54-6FAB-921019CE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1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C9FB9-E4CE-386B-DF4D-EFA5A39C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7C5D87-B4B7-DC8F-D2B2-16D20B1C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C39528-11E6-F26F-0EF5-7C188415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186F25-2AAE-F9DA-CCBE-3BBD3830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3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A1F405-1518-9D5E-B0E5-7A520B82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20553B-C4D8-9785-91EB-F543EA5A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5EA94-90DE-BA19-1FB0-55B92A29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6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36345-2111-E01A-FA74-146790D5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24879-CF2E-E8DA-D1FD-6348CFE11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D3EA6-9D72-B33C-F384-FED413AE5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086BD-2915-9209-2CDD-51E70260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5486CA-F88D-A934-B5AE-4C5082B3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EE57F-7EA1-F564-E4B9-9357BE25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5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911A6-457E-5BB9-B179-C927C69D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125777-075B-BAB7-77CF-DD9A6E044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3A0634-739C-576B-167B-BFF586268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874E0-FD5D-A580-3363-34FCB195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6745A8-1980-5978-2320-FA59B2D5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27814-D62D-C7E7-ED3C-6C9442EA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6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7B8A6E-9F65-1051-3172-CEE5E8A7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A156D-0B13-A77F-70C0-2BF71F22C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3FA09-3114-7686-179B-81E7FB982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FF254-982B-4810-8FDA-CF671552EB38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BA71B0-5502-0116-4075-87F8E89D7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B8C8D-F869-5216-252C-CBB675F00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6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c.apache.org/" TargetMode="External"/><Relationship Id="rId4" Type="http://schemas.openxmlformats.org/officeDocument/2006/relationships/image" Target="../media/image25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hyperlink" Target="https://jwt.io/#debugger-i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2.png"/><Relationship Id="rId7" Type="http://schemas.openxmlformats.org/officeDocument/2006/relationships/image" Target="../media/image35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7" Type="http://schemas.openxmlformats.org/officeDocument/2006/relationships/image" Target="../media/image372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7" Type="http://schemas.openxmlformats.org/officeDocument/2006/relationships/image" Target="../media/image377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5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1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D737A-3AB4-FF27-31D2-0AD6285A2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7030A0"/>
                </a:solidFill>
              </a:rPr>
              <a:t>스프링 부트 핵심 가이드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6398B-B285-223C-437D-BD0E3BA6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940" y="4587690"/>
            <a:ext cx="9144000" cy="696830"/>
          </a:xfrm>
        </p:spPr>
        <p:txBody>
          <a:bodyPr/>
          <a:lstStyle/>
          <a:p>
            <a:r>
              <a:rPr lang="ko-KR" altLang="en-US" dirty="0">
                <a:solidFill>
                  <a:srgbClr val="7030A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박대원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A29783-A5E1-436D-3C0C-CACD92C0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197" y="158503"/>
            <a:ext cx="2430848" cy="11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10.3.3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유효성 검사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7032" y="1287960"/>
            <a:ext cx="8998583" cy="425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42446" y="1744514"/>
            <a:ext cx="8943169" cy="46628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DecimalMin(value = "$numberString") : $numberString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이상의 값을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DecimalMax(value = "$numberString") : $numberString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이하의 값을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@Min(value = $number) : $number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이상의 값을 허용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@Max(value = $number) : $number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이하의 값을 허용</a:t>
            </a:r>
          </a:p>
          <a:p>
            <a:pPr lvl="0">
              <a:defRPr/>
            </a:pPr>
            <a:r>
              <a:rPr lang="ko-KR" altLang="en-US" sz="1100">
                <a:latin typeface="Consolas"/>
              </a:rPr>
              <a:t>    </a:t>
            </a:r>
            <a:r>
              <a:rPr lang="en-US" altLang="ko-KR" sz="1100">
                <a:latin typeface="Consolas"/>
              </a:rPr>
              <a:t>@Min(value = 20)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@Max(value = 40)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int age;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@Size(min = $minNumber, max = $maxNumber)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문자열의 길이를 제한</a:t>
            </a:r>
          </a:p>
          <a:p>
            <a:pPr lvl="0">
              <a:defRPr/>
            </a:pPr>
            <a:r>
              <a:rPr lang="ko-KR" altLang="en-US" sz="1100">
                <a:latin typeface="Consolas"/>
              </a:rPr>
              <a:t>    </a:t>
            </a:r>
            <a:r>
              <a:rPr lang="en-US" altLang="ko-KR" sz="1100">
                <a:latin typeface="Consolas"/>
              </a:rPr>
              <a:t>@Size(min = 0, max = 40)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String description;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@Positive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양수를 허용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@PositiveOrZero : 0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을 포함한 양수를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@Negative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음수를 허용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@NegativeOrZero : 0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을 포함한 음수를 허용</a:t>
            </a:r>
          </a:p>
          <a:p>
            <a:pPr lvl="0">
              <a:defRPr/>
            </a:pPr>
            <a:r>
              <a:rPr lang="ko-KR" altLang="en-US" sz="1100">
                <a:latin typeface="Consolas"/>
              </a:rPr>
              <a:t>    </a:t>
            </a:r>
            <a:r>
              <a:rPr lang="en-US" altLang="ko-KR" sz="1100">
                <a:latin typeface="Consolas"/>
              </a:rPr>
              <a:t>@Positive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int count;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@AssertTrue : true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체크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, null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값은 체크하지 않음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@AssertFalse : false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체크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, null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값은 체크하지 않음</a:t>
            </a:r>
          </a:p>
          <a:p>
            <a:pPr lvl="0">
              <a:defRPr/>
            </a:pPr>
            <a:r>
              <a:rPr lang="ko-KR" altLang="en-US" sz="1100">
                <a:latin typeface="Consolas"/>
              </a:rPr>
              <a:t>    </a:t>
            </a:r>
            <a:r>
              <a:rPr lang="en-US" altLang="ko-KR" sz="1100">
                <a:latin typeface="Consolas"/>
              </a:rPr>
              <a:t>@AssertTrue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boolean booleanCheck;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@Future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현재보다 미래의 날짜를 허용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@FutureOrPresent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현재를 포함한 미래의 날짜를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@Past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현재보다 과거의 날짜를 허용 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@PastOrPresent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현재를 포함한 과거의 날짜를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70C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Consolas"/>
              </a:rPr>
              <a:t>// Date birthDay;</a:t>
            </a:r>
          </a:p>
          <a:p>
            <a:pPr lvl="0">
              <a:defRPr/>
            </a:pPr>
            <a:endParaRPr lang="en-US" altLang="ko-KR" sz="1100">
              <a:solidFill>
                <a:srgbClr val="00B05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@Digits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수치의 범위를 설정합니다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.</a:t>
            </a: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Consolas"/>
              </a:rPr>
              <a:t>// private Integer digits;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sp>
        <p:nvSpPr>
          <p:cNvPr id="8" name="말풍선: 사각형 7"/>
          <p:cNvSpPr/>
          <p:nvPr/>
        </p:nvSpPr>
        <p:spPr>
          <a:xfrm>
            <a:off x="5199586" y="5702308"/>
            <a:ext cx="2968619" cy="317005"/>
          </a:xfrm>
          <a:prstGeom prst="wedgeRectCallout">
            <a:avLst>
              <a:gd name="adj1" fmla="val -57537"/>
              <a:gd name="adj2" fmla="val -16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/>
              <a:t>지금은 코드 구현하지 말고 참고만 하기</a:t>
            </a:r>
          </a:p>
        </p:txBody>
      </p:sp>
      <p:sp>
        <p:nvSpPr>
          <p:cNvPr id="11" name="오른쪽 중괄호 10"/>
          <p:cNvSpPr/>
          <p:nvPr/>
        </p:nvSpPr>
        <p:spPr>
          <a:xfrm>
            <a:off x="4580660" y="5499966"/>
            <a:ext cx="144318" cy="591704"/>
          </a:xfrm>
          <a:prstGeom prst="rightBrace">
            <a:avLst>
              <a:gd name="adj1" fmla="val 8333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D7B90-4213-68DD-CFF0-DF312FAE50C3}"/>
              </a:ext>
            </a:extLst>
          </p:cNvPr>
          <p:cNvSpPr txBox="1"/>
          <p:nvPr/>
        </p:nvSpPr>
        <p:spPr>
          <a:xfrm>
            <a:off x="1478635" y="2168613"/>
            <a:ext cx="6224125" cy="3816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@Configuration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@EnableSwagger2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SwaggerConfiguration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@Bean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Docket 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new Docket(DocumentationType.SWAGGER_2)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apiInfo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apiInfo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.select()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apis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RequestHandlerSelectors.basePackage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com.springboot.rest</a:t>
            </a:r>
            <a:r>
              <a:rPr lang="en-US" altLang="ko-KR" sz="1100" dirty="0">
                <a:latin typeface="Consolas" panose="020B0609020204030204" pitchFamily="49" charset="0"/>
              </a:rPr>
              <a:t>"))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.paths(</a:t>
            </a:r>
            <a:r>
              <a:rPr lang="en-US" altLang="ko-KR" sz="1100" dirty="0" err="1">
                <a:latin typeface="Consolas" panose="020B0609020204030204" pitchFamily="49" charset="0"/>
              </a:rPr>
              <a:t>PathSelectors.any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</a:t>
            </a:r>
            <a:r>
              <a:rPr lang="en-US" altLang="ko-KR" sz="1100" dirty="0" err="1">
                <a:latin typeface="Consolas" panose="020B0609020204030204" pitchFamily="49" charset="0"/>
              </a:rPr>
              <a:t>ApiInfo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apiInfo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new </a:t>
            </a:r>
            <a:r>
              <a:rPr lang="en-US" altLang="ko-KR" sz="1100" dirty="0" err="1">
                <a:latin typeface="Consolas" panose="020B0609020204030204" pitchFamily="49" charset="0"/>
              </a:rPr>
              <a:t>ApiInfoBuilder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.title("Spring Boot Open API Test with Swagger")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.description("</a:t>
            </a:r>
            <a:r>
              <a:rPr lang="ko-KR" altLang="en-US" sz="1100" dirty="0">
                <a:latin typeface="Consolas" panose="020B0609020204030204" pitchFamily="49" charset="0"/>
              </a:rPr>
              <a:t>설명 부분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.version("1.0.0")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C78EA6-4276-FC5C-5537-3FE20C65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06" y="1330600"/>
            <a:ext cx="8818095" cy="825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EE3491-19A4-9C72-55E2-65EA5B2D3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71" y="2235607"/>
            <a:ext cx="1816193" cy="406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3368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4185" y="1716823"/>
            <a:ext cx="6224125" cy="32818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RestController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RequestMapping</a:t>
            </a:r>
            <a:r>
              <a:rPr lang="en-US" altLang="ko-KR" sz="1100" dirty="0">
                <a:latin typeface="Consolas"/>
              </a:rPr>
              <a:t>("/rest-template")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public class </a:t>
            </a:r>
            <a:r>
              <a:rPr lang="en-US" altLang="ko-KR" sz="1100" dirty="0" err="1">
                <a:latin typeface="Consolas"/>
              </a:rPr>
              <a:t>RestTemplateController</a:t>
            </a:r>
            <a:r>
              <a:rPr lang="en-US" altLang="ko-KR" sz="1100" dirty="0"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private final </a:t>
            </a:r>
            <a:r>
              <a:rPr lang="en-US" altLang="ko-KR" sz="1100" dirty="0" err="1">
                <a:latin typeface="Consolas"/>
              </a:rPr>
              <a:t>RestTemplateService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restTemplateService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</a:t>
            </a:r>
            <a:r>
              <a:rPr lang="en-US" altLang="ko-KR" sz="1100" dirty="0" err="1">
                <a:latin typeface="Consolas"/>
              </a:rPr>
              <a:t>RestTemplateController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RestTemplateService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restTemplateService</a:t>
            </a:r>
            <a:r>
              <a:rPr lang="en-US" altLang="ko-KR" sz="1100" dirty="0">
                <a:latin typeface="Consolas"/>
              </a:rPr>
              <a:t>){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this.restTemplateService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latin typeface="Consolas"/>
              </a:rPr>
              <a:t>restTemplateService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GetMapping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String </a:t>
            </a:r>
            <a:r>
              <a:rPr lang="en-US" altLang="ko-KR" sz="1100" dirty="0" err="1">
                <a:latin typeface="Consolas"/>
              </a:rPr>
              <a:t>getName</a:t>
            </a:r>
            <a:r>
              <a:rPr lang="en-US" altLang="ko-KR" sz="1100" dirty="0">
                <a:latin typeface="Consolas"/>
              </a:rPr>
              <a:t>(){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restTemplateService.getName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();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GetMapping</a:t>
            </a:r>
            <a:r>
              <a:rPr lang="en-US" altLang="ko-KR" sz="1100" dirty="0">
                <a:latin typeface="Consolas"/>
              </a:rPr>
              <a:t>("/path-variable")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String </a:t>
            </a:r>
            <a:r>
              <a:rPr lang="en-US" altLang="ko-KR" sz="1100" dirty="0" err="1">
                <a:latin typeface="Consolas"/>
              </a:rPr>
              <a:t>getNameWithPathVariable</a:t>
            </a:r>
            <a:r>
              <a:rPr lang="en-US" altLang="ko-KR" sz="1100" dirty="0">
                <a:latin typeface="Consolas"/>
              </a:rPr>
              <a:t>(){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restTemplateService.getNameWithPathVariable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();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8635" y="1310403"/>
            <a:ext cx="6451922" cy="4064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173" y="3630412"/>
            <a:ext cx="4775820" cy="19302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PostMapping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&lt;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&gt; </a:t>
            </a:r>
            <a:r>
              <a:rPr lang="en-US" altLang="ko-KR" sz="1100" dirty="0" err="1">
                <a:latin typeface="Consolas"/>
              </a:rPr>
              <a:t>postDto</a:t>
            </a:r>
            <a:r>
              <a:rPr lang="en-US" altLang="ko-KR" sz="1100" dirty="0">
                <a:latin typeface="Consolas"/>
              </a:rPr>
              <a:t>(){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restTemplateService.postWithParamAndBody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();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PostMapping</a:t>
            </a:r>
            <a:r>
              <a:rPr lang="en-US" altLang="ko-KR" sz="1100" dirty="0">
                <a:latin typeface="Consolas"/>
              </a:rPr>
              <a:t>("/header")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&lt;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&gt; </a:t>
            </a:r>
            <a:r>
              <a:rPr lang="en-US" altLang="ko-KR" sz="1100" dirty="0" err="1">
                <a:latin typeface="Consolas"/>
              </a:rPr>
              <a:t>postWithHeader</a:t>
            </a:r>
            <a:r>
              <a:rPr lang="en-US" altLang="ko-KR" sz="1100" dirty="0">
                <a:latin typeface="Consolas"/>
              </a:rPr>
              <a:t>(){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restTemplateService.postWithHeader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();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}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72282" y="1729130"/>
            <a:ext cx="1886047" cy="431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10496-CCC2-953B-409E-346249CC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02" y="1298855"/>
            <a:ext cx="9458121" cy="681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055EF6-A349-8BFE-3E17-3F9F6F3C0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17" y="2112157"/>
            <a:ext cx="6026172" cy="2305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432BEC-02EA-B81C-3C25-E5E25DB2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25" y="3830049"/>
            <a:ext cx="4406098" cy="20955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DE58EA-6E2C-6A25-1868-631BC5BE0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92" y="4955141"/>
            <a:ext cx="3156112" cy="908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988F53-9BE8-5C5F-53C2-FC630BC16F16}"/>
              </a:ext>
            </a:extLst>
          </p:cNvPr>
          <p:cNvSpPr/>
          <p:nvPr/>
        </p:nvSpPr>
        <p:spPr>
          <a:xfrm>
            <a:off x="1288076" y="5370433"/>
            <a:ext cx="1491457" cy="582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136F3B-F81D-17DE-90E0-909C4E42B7C2}"/>
              </a:ext>
            </a:extLst>
          </p:cNvPr>
          <p:cNvCxnSpPr/>
          <p:nvPr/>
        </p:nvCxnSpPr>
        <p:spPr>
          <a:xfrm>
            <a:off x="3475931" y="4208662"/>
            <a:ext cx="5008005" cy="568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A0B68AC-B246-29D2-2634-2B52F97BD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889" y="1752514"/>
            <a:ext cx="1632034" cy="1676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D94DD3-B805-736E-AA04-6C905FF47233}"/>
              </a:ext>
            </a:extLst>
          </p:cNvPr>
          <p:cNvSpPr/>
          <p:nvPr/>
        </p:nvSpPr>
        <p:spPr>
          <a:xfrm>
            <a:off x="2332302" y="4124804"/>
            <a:ext cx="750898" cy="254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49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4562" y="1288403"/>
            <a:ext cx="8991264" cy="316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55561" y="3709798"/>
            <a:ext cx="4491792" cy="3018120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/>
              <a:t>public </a:t>
            </a:r>
            <a:r>
              <a:rPr lang="en-US" altLang="ko-KR" sz="800" b="1" dirty="0" err="1">
                <a:solidFill>
                  <a:srgbClr val="0000FF"/>
                </a:solidFill>
              </a:rPr>
              <a:t>ResponseEntity</a:t>
            </a:r>
            <a:r>
              <a:rPr lang="en-US" altLang="ko-KR" sz="800" b="1" dirty="0">
                <a:solidFill>
                  <a:srgbClr val="0000FF"/>
                </a:solidFill>
              </a:rPr>
              <a:t>&lt;</a:t>
            </a:r>
            <a:r>
              <a:rPr lang="en-US" altLang="ko-KR" sz="800" b="1" dirty="0" err="1">
                <a:solidFill>
                  <a:srgbClr val="0000FF"/>
                </a:solidFill>
              </a:rPr>
              <a:t>MemberDto</a:t>
            </a:r>
            <a:r>
              <a:rPr lang="en-US" altLang="ko-KR" sz="800" b="1" dirty="0">
                <a:solidFill>
                  <a:srgbClr val="0000FF"/>
                </a:solidFill>
              </a:rPr>
              <a:t>&gt; </a:t>
            </a:r>
            <a:r>
              <a:rPr lang="en-US" altLang="ko-KR" sz="800" b="1" dirty="0" err="1">
                <a:solidFill>
                  <a:srgbClr val="0000FF"/>
                </a:solidFill>
              </a:rPr>
              <a:t>postWithHeader</a:t>
            </a:r>
            <a:r>
              <a:rPr lang="en-US" altLang="ko-KR" sz="800" b="1" dirty="0">
                <a:solidFill>
                  <a:srgbClr val="0000FF"/>
                </a:solidFill>
              </a:rPr>
              <a:t>() </a:t>
            </a:r>
            <a:r>
              <a:rPr lang="en-US" altLang="ko-KR" sz="800" dirty="0"/>
              <a:t>{</a:t>
            </a:r>
          </a:p>
          <a:p>
            <a:pPr>
              <a:defRPr/>
            </a:pPr>
            <a:r>
              <a:rPr lang="en-US" altLang="ko-KR" sz="800" dirty="0"/>
              <a:t>        URI </a:t>
            </a:r>
            <a:r>
              <a:rPr lang="en-US" altLang="ko-KR" sz="800" b="1" dirty="0" err="1">
                <a:solidFill>
                  <a:srgbClr val="800080"/>
                </a:solidFill>
              </a:rPr>
              <a:t>uri</a:t>
            </a:r>
            <a:r>
              <a:rPr lang="en-US" altLang="ko-KR" sz="800" dirty="0"/>
              <a:t> = </a:t>
            </a:r>
            <a:r>
              <a:rPr lang="en-US" altLang="ko-KR" sz="800" dirty="0" err="1"/>
              <a:t>UriComponentsBuilder</a:t>
            </a:r>
            <a:endParaRPr lang="en-US" altLang="ko-KR" sz="800" dirty="0"/>
          </a:p>
          <a:p>
            <a:pPr>
              <a:defRPr/>
            </a:pPr>
            <a:r>
              <a:rPr lang="en-US" altLang="ko-KR" sz="800" dirty="0"/>
              <a:t>            .</a:t>
            </a:r>
            <a:r>
              <a:rPr lang="en-US" altLang="ko-KR" sz="800" dirty="0" err="1"/>
              <a:t>fromUriString</a:t>
            </a:r>
            <a:r>
              <a:rPr lang="en-US" altLang="ko-KR" sz="800" dirty="0"/>
              <a:t>("http://localhost:9090")</a:t>
            </a:r>
          </a:p>
          <a:p>
            <a:pPr>
              <a:defRPr/>
            </a:pPr>
            <a:r>
              <a:rPr lang="en-US" altLang="ko-KR" sz="800" dirty="0"/>
              <a:t>            .path("/</a:t>
            </a:r>
            <a:r>
              <a:rPr lang="en-US" altLang="ko-KR" sz="800" dirty="0" err="1"/>
              <a:t>api</a:t>
            </a:r>
            <a:r>
              <a:rPr lang="en-US" altLang="ko-KR" sz="800" dirty="0"/>
              <a:t>/v1/crud-</a:t>
            </a:r>
            <a:r>
              <a:rPr lang="en-US" altLang="ko-KR" sz="800" dirty="0" err="1"/>
              <a:t>api</a:t>
            </a:r>
            <a:r>
              <a:rPr lang="en-US" altLang="ko-KR" sz="800" dirty="0"/>
              <a:t>/add-header")</a:t>
            </a:r>
          </a:p>
          <a:p>
            <a:pPr>
              <a:defRPr/>
            </a:pPr>
            <a:r>
              <a:rPr lang="en-US" altLang="ko-KR" sz="800" dirty="0"/>
              <a:t>            .encode()</a:t>
            </a:r>
          </a:p>
          <a:p>
            <a:pPr>
              <a:defRPr/>
            </a:pPr>
            <a:r>
              <a:rPr lang="en-US" altLang="ko-KR" sz="800" dirty="0"/>
              <a:t>            .build()</a:t>
            </a:r>
          </a:p>
          <a:p>
            <a:pPr>
              <a:defRPr/>
            </a:pPr>
            <a:r>
              <a:rPr lang="en-US" altLang="ko-KR" sz="800" dirty="0"/>
              <a:t>            .</a:t>
            </a:r>
            <a:r>
              <a:rPr lang="en-US" altLang="ko-KR" sz="800" dirty="0" err="1"/>
              <a:t>toUri</a:t>
            </a:r>
            <a:r>
              <a:rPr lang="en-US" altLang="ko-KR" sz="800" dirty="0"/>
              <a:t>();</a:t>
            </a:r>
          </a:p>
          <a:p>
            <a:pPr>
              <a:defRPr/>
            </a:pPr>
            <a:endParaRPr lang="en-US" altLang="ko-KR" sz="800" dirty="0"/>
          </a:p>
          <a:p>
            <a:pPr>
              <a:defRPr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MemberDto</a:t>
            </a:r>
            <a:r>
              <a:rPr lang="en-US" altLang="ko-KR" sz="800" dirty="0"/>
              <a:t> </a:t>
            </a:r>
            <a:r>
              <a:rPr lang="en-US" altLang="ko-KR" sz="800" dirty="0" err="1"/>
              <a:t>memberDTO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MemberDto</a:t>
            </a:r>
            <a:r>
              <a:rPr lang="en-US" altLang="ko-KR" sz="800" dirty="0"/>
              <a:t>();</a:t>
            </a:r>
          </a:p>
          <a:p>
            <a:pPr>
              <a:defRPr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memberDTO.setName</a:t>
            </a:r>
            <a:r>
              <a:rPr lang="en-US" altLang="ko-KR" sz="800" dirty="0"/>
              <a:t>("</a:t>
            </a:r>
            <a:r>
              <a:rPr lang="en-US" altLang="ko-KR" sz="800" dirty="0" err="1"/>
              <a:t>flature</a:t>
            </a:r>
            <a:r>
              <a:rPr lang="en-US" altLang="ko-KR" sz="800" dirty="0"/>
              <a:t>");</a:t>
            </a:r>
          </a:p>
          <a:p>
            <a:pPr>
              <a:defRPr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memberDTO.setEmail</a:t>
            </a:r>
            <a:r>
              <a:rPr lang="en-US" altLang="ko-KR" sz="800" dirty="0"/>
              <a:t>("flature@wikibooks.co.kr");</a:t>
            </a:r>
          </a:p>
          <a:p>
            <a:pPr>
              <a:defRPr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memberDTO.setOrganization</a:t>
            </a:r>
            <a:r>
              <a:rPr lang="en-US" altLang="ko-KR" sz="800" dirty="0"/>
              <a:t>("Around Hub Studio");</a:t>
            </a:r>
          </a:p>
          <a:p>
            <a:pPr>
              <a:defRPr/>
            </a:pPr>
            <a:endParaRPr lang="en-US" altLang="ko-KR" sz="800" dirty="0"/>
          </a:p>
          <a:p>
            <a:pPr>
              <a:defRPr/>
            </a:pPr>
            <a:r>
              <a:rPr lang="en-US" altLang="ko-KR" sz="800" dirty="0"/>
              <a:t>        </a:t>
            </a:r>
            <a:r>
              <a:rPr lang="en-US" altLang="ko-KR" sz="800" b="1" dirty="0" err="1">
                <a:solidFill>
                  <a:srgbClr val="0000FF"/>
                </a:solidFill>
              </a:rPr>
              <a:t>RequestEntity</a:t>
            </a:r>
            <a:r>
              <a:rPr lang="en-US" altLang="ko-KR" sz="800" b="1" dirty="0">
                <a:solidFill>
                  <a:srgbClr val="0000FF"/>
                </a:solidFill>
              </a:rPr>
              <a:t>&lt;</a:t>
            </a:r>
            <a:r>
              <a:rPr lang="en-US" altLang="ko-KR" sz="800" b="1" dirty="0" err="1">
                <a:solidFill>
                  <a:srgbClr val="0000FF"/>
                </a:solidFill>
              </a:rPr>
              <a:t>MemberDto</a:t>
            </a:r>
            <a:r>
              <a:rPr lang="en-US" altLang="ko-KR" sz="800" b="1" dirty="0">
                <a:solidFill>
                  <a:srgbClr val="0000FF"/>
                </a:solidFill>
              </a:rPr>
              <a:t>&gt; </a:t>
            </a:r>
            <a:r>
              <a:rPr lang="en-US" altLang="ko-KR" sz="800" b="1" dirty="0" err="1">
                <a:solidFill>
                  <a:srgbClr val="0000FF"/>
                </a:solidFill>
              </a:rPr>
              <a:t>requestEntity</a:t>
            </a:r>
            <a:r>
              <a:rPr lang="en-US" altLang="ko-KR" sz="800" b="1" dirty="0">
                <a:solidFill>
                  <a:srgbClr val="0000FF"/>
                </a:solidFill>
              </a:rPr>
              <a:t> = </a:t>
            </a:r>
            <a:r>
              <a:rPr lang="en-US" altLang="ko-KR" sz="800" b="1" dirty="0" err="1">
                <a:solidFill>
                  <a:srgbClr val="0000FF"/>
                </a:solidFill>
              </a:rPr>
              <a:t>RequestEntity</a:t>
            </a:r>
            <a:endParaRPr lang="en-US" altLang="ko-KR" sz="800" dirty="0"/>
          </a:p>
          <a:p>
            <a:pPr>
              <a:defRPr/>
            </a:pPr>
            <a:r>
              <a:rPr lang="en-US" altLang="ko-KR" sz="800" dirty="0"/>
              <a:t>            .post(</a:t>
            </a:r>
            <a:r>
              <a:rPr lang="en-US" altLang="ko-KR" sz="800" b="1" dirty="0" err="1">
                <a:solidFill>
                  <a:srgbClr val="800080"/>
                </a:solidFill>
              </a:rPr>
              <a:t>uri</a:t>
            </a:r>
            <a:r>
              <a:rPr lang="en-US" altLang="ko-KR" sz="800" dirty="0"/>
              <a:t>)</a:t>
            </a:r>
          </a:p>
          <a:p>
            <a:pPr>
              <a:defRPr/>
            </a:pPr>
            <a:r>
              <a:rPr lang="en-US" altLang="ko-KR" sz="800" dirty="0"/>
              <a:t>            .header("my-header", "</a:t>
            </a:r>
            <a:r>
              <a:rPr lang="en-US" altLang="ko-KR" sz="800" dirty="0" err="1"/>
              <a:t>Wikibooks</a:t>
            </a:r>
            <a:r>
              <a:rPr lang="en-US" altLang="ko-KR" sz="800" dirty="0"/>
              <a:t> API")</a:t>
            </a:r>
          </a:p>
          <a:p>
            <a:pPr>
              <a:defRPr/>
            </a:pPr>
            <a:r>
              <a:rPr lang="en-US" altLang="ko-KR" sz="800" dirty="0"/>
              <a:t>            .body(</a:t>
            </a:r>
            <a:r>
              <a:rPr lang="en-US" altLang="ko-KR" sz="800" dirty="0" err="1"/>
              <a:t>memberDTO</a:t>
            </a:r>
            <a:r>
              <a:rPr lang="en-US" altLang="ko-KR" sz="800" dirty="0"/>
              <a:t>);</a:t>
            </a:r>
          </a:p>
          <a:p>
            <a:pPr>
              <a:defRPr/>
            </a:pPr>
            <a:endParaRPr lang="en-US" altLang="ko-KR" sz="800" dirty="0"/>
          </a:p>
          <a:p>
            <a:pPr>
              <a:defRPr/>
            </a:pPr>
            <a:r>
              <a:rPr lang="en-US" altLang="ko-KR" sz="800" dirty="0"/>
              <a:t>        </a:t>
            </a:r>
            <a:r>
              <a:rPr lang="en-US" altLang="ko-KR" sz="800" b="1" dirty="0" err="1">
                <a:solidFill>
                  <a:srgbClr val="0000FF"/>
                </a:solidFill>
              </a:rPr>
              <a:t>RestTemplate</a:t>
            </a:r>
            <a:r>
              <a:rPr lang="en-US" altLang="ko-KR" sz="800" b="1" dirty="0">
                <a:solidFill>
                  <a:srgbClr val="0000FF"/>
                </a:solidFill>
              </a:rPr>
              <a:t> </a:t>
            </a:r>
            <a:r>
              <a:rPr lang="en-US" altLang="ko-KR" sz="800" b="1" dirty="0" err="1">
                <a:solidFill>
                  <a:srgbClr val="0000FF"/>
                </a:solidFill>
              </a:rPr>
              <a:t>restTemplate</a:t>
            </a:r>
            <a:r>
              <a:rPr lang="en-US" altLang="ko-KR" sz="800" b="1" dirty="0">
                <a:solidFill>
                  <a:srgbClr val="0000FF"/>
                </a:solidFill>
              </a:rPr>
              <a:t> = new </a:t>
            </a:r>
            <a:r>
              <a:rPr lang="en-US" altLang="ko-KR" sz="800" b="1" dirty="0" err="1">
                <a:solidFill>
                  <a:srgbClr val="0000FF"/>
                </a:solidFill>
              </a:rPr>
              <a:t>RestTemplate</a:t>
            </a:r>
            <a:r>
              <a:rPr lang="en-US" altLang="ko-KR" sz="800" b="1" dirty="0">
                <a:solidFill>
                  <a:srgbClr val="0000FF"/>
                </a:solidFill>
              </a:rPr>
              <a:t>();</a:t>
            </a:r>
            <a:endParaRPr lang="en-US" altLang="ko-KR" sz="800" dirty="0"/>
          </a:p>
          <a:p>
            <a:pPr>
              <a:defRPr/>
            </a:pPr>
            <a:r>
              <a:rPr lang="en-US" altLang="ko-KR" sz="800" dirty="0"/>
              <a:t>        </a:t>
            </a:r>
            <a:r>
              <a:rPr lang="en-US" altLang="ko-KR" sz="800" dirty="0" err="1"/>
              <a:t>ResponseEntity</a:t>
            </a:r>
            <a:r>
              <a:rPr lang="en-US" altLang="ko-KR" sz="800" dirty="0"/>
              <a:t>&lt;</a:t>
            </a:r>
            <a:r>
              <a:rPr lang="en-US" altLang="ko-KR" sz="800" dirty="0" err="1"/>
              <a:t>MemberDto</a:t>
            </a:r>
            <a:r>
              <a:rPr lang="en-US" altLang="ko-KR" sz="800" dirty="0"/>
              <a:t>&gt; </a:t>
            </a:r>
            <a:r>
              <a:rPr lang="en-US" altLang="ko-KR" sz="800" dirty="0" err="1"/>
              <a:t>responseEntity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restTemplate.</a:t>
            </a:r>
            <a:r>
              <a:rPr lang="en-US" altLang="ko-KR" sz="800" b="1" dirty="0" err="1">
                <a:solidFill>
                  <a:srgbClr val="800080"/>
                </a:solidFill>
              </a:rPr>
              <a:t>exchange</a:t>
            </a:r>
            <a:r>
              <a:rPr lang="en-US" altLang="ko-KR" sz="800" b="1" dirty="0">
                <a:solidFill>
                  <a:srgbClr val="800080"/>
                </a:solidFill>
              </a:rPr>
              <a:t>(</a:t>
            </a:r>
            <a:r>
              <a:rPr lang="en-US" altLang="ko-KR" sz="800" b="1" dirty="0" err="1">
                <a:solidFill>
                  <a:srgbClr val="800080"/>
                </a:solidFill>
              </a:rPr>
              <a:t>requestEntity</a:t>
            </a:r>
            <a:r>
              <a:rPr lang="en-US" altLang="ko-KR" sz="800" b="1" dirty="0">
                <a:solidFill>
                  <a:srgbClr val="800080"/>
                </a:solidFill>
              </a:rPr>
              <a:t>,</a:t>
            </a:r>
          </a:p>
          <a:p>
            <a:pPr>
              <a:defRPr/>
            </a:pPr>
            <a:r>
              <a:rPr lang="en-US" altLang="ko-KR" sz="800" b="1" dirty="0">
                <a:solidFill>
                  <a:srgbClr val="800080"/>
                </a:solidFill>
              </a:rPr>
              <a:t>            </a:t>
            </a:r>
            <a:r>
              <a:rPr lang="en-US" altLang="ko-KR" sz="800" b="1" dirty="0" err="1">
                <a:solidFill>
                  <a:srgbClr val="800080"/>
                </a:solidFill>
              </a:rPr>
              <a:t>MemberDto.class</a:t>
            </a:r>
            <a:r>
              <a:rPr lang="en-US" altLang="ko-KR" sz="800" b="1" dirty="0">
                <a:solidFill>
                  <a:srgbClr val="800080"/>
                </a:solidFill>
              </a:rPr>
              <a:t>);</a:t>
            </a:r>
            <a:endParaRPr lang="en-US" altLang="ko-KR" sz="800" dirty="0"/>
          </a:p>
          <a:p>
            <a:pPr>
              <a:defRPr/>
            </a:pPr>
            <a:endParaRPr lang="en-US" altLang="ko-KR" sz="800" dirty="0"/>
          </a:p>
          <a:p>
            <a:pPr>
              <a:defRPr/>
            </a:pPr>
            <a:r>
              <a:rPr lang="en-US" altLang="ko-KR" sz="800" dirty="0"/>
              <a:t>        return </a:t>
            </a:r>
            <a:r>
              <a:rPr lang="en-US" altLang="ko-KR" sz="800" dirty="0" err="1"/>
              <a:t>responseEntity</a:t>
            </a:r>
            <a:r>
              <a:rPr lang="en-US" altLang="ko-KR" sz="800" dirty="0"/>
              <a:t>;</a:t>
            </a:r>
          </a:p>
          <a:p>
            <a:pPr>
              <a:defRPr/>
            </a:pPr>
            <a:r>
              <a:rPr lang="en-US" altLang="ko-KR" sz="800" dirty="0"/>
              <a:t>    }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6A2EB6-21CE-C84B-6D76-1E4D4FAE30E9}"/>
              </a:ext>
            </a:extLst>
          </p:cNvPr>
          <p:cNvCxnSpPr/>
          <p:nvPr/>
        </p:nvCxnSpPr>
        <p:spPr>
          <a:xfrm>
            <a:off x="6037462" y="3429000"/>
            <a:ext cx="38332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E0E951-D424-C36F-CFE6-BD99FA4A9E41}"/>
              </a:ext>
            </a:extLst>
          </p:cNvPr>
          <p:cNvCxnSpPr/>
          <p:nvPr/>
        </p:nvCxnSpPr>
        <p:spPr>
          <a:xfrm>
            <a:off x="1138458" y="3655294"/>
            <a:ext cx="865349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75F3EC8-D74E-E99A-E7E7-D79F97FAA937}"/>
              </a:ext>
            </a:extLst>
          </p:cNvPr>
          <p:cNvCxnSpPr/>
          <p:nvPr/>
        </p:nvCxnSpPr>
        <p:spPr>
          <a:xfrm>
            <a:off x="1102122" y="3887714"/>
            <a:ext cx="35122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설정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E8336-8994-4CB2-4531-1848344C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18" y="1336957"/>
            <a:ext cx="9055109" cy="576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689A03-8AE0-795E-76EA-549C16BC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26" y="2025578"/>
            <a:ext cx="8204622" cy="1403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CB5FD-0F4F-5154-6B68-DBD71B7E7701}"/>
              </a:ext>
            </a:extLst>
          </p:cNvPr>
          <p:cNvSpPr txBox="1"/>
          <p:nvPr/>
        </p:nvSpPr>
        <p:spPr>
          <a:xfrm>
            <a:off x="1439518" y="3540999"/>
            <a:ext cx="4775820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org.apache.httpcomponents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httpclient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&lt;/dependency&gt;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EBBC06-3996-9EE7-E103-2F73B3C89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19" y="3552877"/>
            <a:ext cx="882695" cy="99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1B9BC9-1A53-D431-B993-2DCC058DFE28}"/>
              </a:ext>
            </a:extLst>
          </p:cNvPr>
          <p:cNvCxnSpPr/>
          <p:nvPr/>
        </p:nvCxnSpPr>
        <p:spPr>
          <a:xfrm>
            <a:off x="1439518" y="2289028"/>
            <a:ext cx="3404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F1BF5B-4161-18F3-05E2-65AE437EE4F8}"/>
              </a:ext>
            </a:extLst>
          </p:cNvPr>
          <p:cNvCxnSpPr/>
          <p:nvPr/>
        </p:nvCxnSpPr>
        <p:spPr>
          <a:xfrm>
            <a:off x="4681001" y="2731089"/>
            <a:ext cx="47839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97A759-23CB-B269-6174-3CD629984059}"/>
              </a:ext>
            </a:extLst>
          </p:cNvPr>
          <p:cNvCxnSpPr/>
          <p:nvPr/>
        </p:nvCxnSpPr>
        <p:spPr>
          <a:xfrm>
            <a:off x="1439518" y="2967258"/>
            <a:ext cx="162463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C78888-0E17-7B1D-9C15-F326F338CAF2}"/>
              </a:ext>
            </a:extLst>
          </p:cNvPr>
          <p:cNvSpPr txBox="1"/>
          <p:nvPr/>
        </p:nvSpPr>
        <p:spPr>
          <a:xfrm>
            <a:off x="1388126" y="4753669"/>
            <a:ext cx="8204622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과거 널리 자바에서 </a:t>
            </a:r>
            <a:r>
              <a:rPr lang="ko-KR" altLang="en-US" sz="11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널리사용되었던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오픈소스 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HttpClient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프로젝트가 종료되고 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HttpClient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HttpCore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로 분리되어 더 나은 성능과 유연성을 제공하는 </a:t>
            </a:r>
            <a:r>
              <a:rPr lang="en-US" altLang="ko-KR" sz="1100" b="0" i="0" u="sng" dirty="0">
                <a:solidFill>
                  <a:srgbClr val="59AFFF"/>
                </a:solidFill>
                <a:effectLst/>
                <a:latin typeface="Arial" panose="020B0604020202020204" pitchFamily="34" charset="0"/>
                <a:hlinkClick r:id="rId5"/>
              </a:rPr>
              <a:t>Apache </a:t>
            </a:r>
            <a:r>
              <a:rPr lang="en-US" altLang="ko-KR" sz="1100" b="0" i="0" u="sng" dirty="0" err="1">
                <a:solidFill>
                  <a:srgbClr val="59AFFF"/>
                </a:solidFill>
                <a:effectLst/>
                <a:latin typeface="Arial" panose="020B0604020202020204" pitchFamily="34" charset="0"/>
                <a:hlinkClick r:id="rId5"/>
              </a:rPr>
              <a:t>HttpComponents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프로젝트로 대체되었으며 교체를 강력하게 권고 하고 있다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문제는 대부분의 국내 기업형 문자 서비스 및 결제 등의 서비스 구현 예제가 과거 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HttpClient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기반으로 되어 있어 실 개발에 적용하는 것에 있어 여러가지 불편함이 있다는 것이다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따라서 최신 버전으로 개발하여 적용해 나가야 한다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29848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설정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CB5FD-0F4F-5154-6B68-DBD71B7E7701}"/>
              </a:ext>
            </a:extLst>
          </p:cNvPr>
          <p:cNvSpPr txBox="1"/>
          <p:nvPr/>
        </p:nvSpPr>
        <p:spPr>
          <a:xfrm>
            <a:off x="1518240" y="1742475"/>
            <a:ext cx="7825595" cy="36471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HttpComponentsClientHttpRequestFactory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factory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HttpComponentsClientHttpRequestFactory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HttpClient</a:t>
            </a:r>
            <a:r>
              <a:rPr lang="en-US" altLang="ko-KR" sz="1100" dirty="0">
                <a:latin typeface="Consolas" panose="020B0609020204030204" pitchFamily="49" charset="0"/>
              </a:rPr>
              <a:t> client = </a:t>
            </a:r>
            <a:r>
              <a:rPr lang="en-US" altLang="ko-KR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HttpClientBuilder.create</a:t>
            </a:r>
            <a:r>
              <a:rPr lang="en-US" altLang="ko-KR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setMaxConnTotal</a:t>
            </a:r>
            <a:r>
              <a:rPr lang="en-US" altLang="ko-KR" sz="1100" dirty="0">
                <a:latin typeface="Consolas" panose="020B0609020204030204" pitchFamily="49" charset="0"/>
              </a:rPr>
              <a:t>(500)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setMaxConnPerRoute</a:t>
            </a:r>
            <a:r>
              <a:rPr lang="en-US" altLang="ko-KR" sz="1100" dirty="0">
                <a:latin typeface="Consolas" panose="020B0609020204030204" pitchFamily="49" charset="0"/>
              </a:rPr>
              <a:t>(500)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CloseableHttpClient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httpClient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HttpClients.custom</a:t>
            </a:r>
            <a:r>
              <a:rPr lang="en-US" altLang="ko-KR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setMaxConnTotal</a:t>
            </a:r>
            <a:r>
              <a:rPr lang="en-US" altLang="ko-KR" sz="1100" dirty="0">
                <a:latin typeface="Consolas" panose="020B0609020204030204" pitchFamily="49" charset="0"/>
              </a:rPr>
              <a:t>(500)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setMaxConnPerRoute</a:t>
            </a:r>
            <a:r>
              <a:rPr lang="en-US" altLang="ko-KR" sz="1100" dirty="0">
                <a:latin typeface="Consolas" panose="020B0609020204030204" pitchFamily="49" charset="0"/>
              </a:rPr>
              <a:t>(500)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factory.setHttpClient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httpClient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factory.setConnectTimeout</a:t>
            </a:r>
            <a:r>
              <a:rPr lang="en-US" altLang="ko-KR" sz="1100" dirty="0">
                <a:latin typeface="Consolas" panose="020B0609020204030204" pitchFamily="49" charset="0"/>
              </a:rPr>
              <a:t>(2000);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factory.setReadTimeout</a:t>
            </a:r>
            <a:r>
              <a:rPr lang="en-US" altLang="ko-KR" sz="1100" dirty="0">
                <a:latin typeface="Consolas" panose="020B0609020204030204" pitchFamily="49" charset="0"/>
              </a:rPr>
              <a:t>(5000);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factory)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84038-CFB2-5126-EC25-7C8CABD9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17" y="1286232"/>
            <a:ext cx="7339459" cy="409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57F0C7-0FCA-5716-3B78-5EB80CC5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596" y="1767917"/>
            <a:ext cx="1784442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18051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설정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CB5FD-0F4F-5154-6B68-DBD71B7E7701}"/>
              </a:ext>
            </a:extLst>
          </p:cNvPr>
          <p:cNvSpPr txBox="1"/>
          <p:nvPr/>
        </p:nvSpPr>
        <p:spPr>
          <a:xfrm>
            <a:off x="1518242" y="1758166"/>
            <a:ext cx="5027894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ClientHttpRequestFactory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requestFactory</a:t>
            </a:r>
            <a:r>
              <a:rPr lang="en-US" altLang="ko-KR" sz="11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this();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this.setRequestFactory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requestFactory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A3540-B650-246E-36F3-08163F929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1" y="1291456"/>
            <a:ext cx="8211796" cy="464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FA43FE-B5FD-33A5-4779-0E3C27EF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80" y="2683496"/>
            <a:ext cx="8306227" cy="2883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18AD58-CE5B-90ED-6468-677E45C7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42" y="5580939"/>
            <a:ext cx="7931558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3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란</a:t>
            </a:r>
            <a:r>
              <a:rPr lang="en-US" altLang="ko-KR" sz="1400" b="1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6C87C-1504-DE31-756E-BB384987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65" y="1313305"/>
            <a:ext cx="8938056" cy="884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D46118-70C9-F767-26D9-7B907BC8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9" y="2344131"/>
            <a:ext cx="8261775" cy="3200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9C18F-9A77-076E-9E00-B8A8E5B65554}"/>
              </a:ext>
            </a:extLst>
          </p:cNvPr>
          <p:cNvSpPr txBox="1"/>
          <p:nvPr/>
        </p:nvSpPr>
        <p:spPr>
          <a:xfrm>
            <a:off x="6921583" y="3256374"/>
            <a:ext cx="4232885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i="0" dirty="0">
                <a:solidFill>
                  <a:srgbClr val="7030A0"/>
                </a:solidFill>
                <a:effectLst/>
                <a:latin typeface="Noto Sans" panose="020B0502040504020204" pitchFamily="34" charset="0"/>
              </a:rPr>
              <a:t>Blocking</a:t>
            </a:r>
            <a:r>
              <a:rPr lang="ko-KR" altLang="en-US" sz="1200" b="1" i="0" dirty="0">
                <a:solidFill>
                  <a:srgbClr val="7030A0"/>
                </a:solidFill>
                <a:effectLst/>
                <a:latin typeface="Noto Sans" panose="020B0502040504020204" pitchFamily="34" charset="0"/>
              </a:rPr>
              <a:t>방식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은 요청하고 응답 올때까지 기다리는 방식이고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en-US" altLang="ko-KR" sz="1200" b="1" i="0" dirty="0">
                <a:solidFill>
                  <a:srgbClr val="7030A0"/>
                </a:solidFill>
                <a:effectLst/>
                <a:latin typeface="Noto Sans" panose="020B0502040504020204" pitchFamily="34" charset="0"/>
              </a:rPr>
              <a:t>Non-Blocking</a:t>
            </a:r>
            <a:r>
              <a:rPr lang="ko-KR" altLang="en-US" sz="1200" b="1" i="0" dirty="0">
                <a:solidFill>
                  <a:srgbClr val="7030A0"/>
                </a:solidFill>
                <a:effectLst/>
                <a:latin typeface="Noto Sans" panose="020B0502040504020204" pitchFamily="34" charset="0"/>
              </a:rPr>
              <a:t>방식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은 요청하고 </a:t>
            </a:r>
            <a:r>
              <a:rPr lang="ko-KR" altLang="en-US" sz="1200" dirty="0">
                <a:solidFill>
                  <a:srgbClr val="000000"/>
                </a:solidFill>
                <a:latin typeface="Noto Sans" panose="020B0502040504020204" pitchFamily="34" charset="0"/>
              </a:rPr>
              <a:t>다른 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일을 수행하다가 나중에 응답신호가 오면 결과를 읽어 처리하는 방식이다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/>
            <a:endParaRPr lang="ko-KR" altLang="en-US" sz="120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sz="1200" b="1" i="0" dirty="0">
                <a:solidFill>
                  <a:srgbClr val="7030A0"/>
                </a:solidFill>
                <a:effectLst/>
                <a:latin typeface="Noto Sans" panose="020B0502040504020204" pitchFamily="34" charset="0"/>
              </a:rPr>
              <a:t>동기방식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은 요청자와 제공자 사이에 계속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Connection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이 맺어져 있어야 하고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200" b="1" i="0" dirty="0">
                <a:solidFill>
                  <a:srgbClr val="7030A0"/>
                </a:solidFill>
                <a:effectLst/>
                <a:latin typeface="Noto Sans" panose="020B0502040504020204" pitchFamily="34" charset="0"/>
              </a:rPr>
              <a:t>비동기방식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은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Connection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은 끊어지고 서로 간에 이벤트를 통해 통신하는 방식입니다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 </a:t>
            </a:r>
            <a:endParaRPr lang="ko-KR" altLang="en-US" sz="120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85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12.3.1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구성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0A965B-8355-EEB6-71C8-026DFAC2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78" y="1286581"/>
            <a:ext cx="8523092" cy="384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1518242" y="1758166"/>
            <a:ext cx="5027894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org.springframework.boot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&gt;spring-boot-starter-</a:t>
            </a:r>
            <a:r>
              <a:rPr lang="en-US" altLang="ko-KR" sz="1100" dirty="0" err="1">
                <a:latin typeface="Consolas" panose="020B0609020204030204" pitchFamily="49" charset="0"/>
              </a:rPr>
              <a:t>webflux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&lt;/dependency&gt;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B435E1-2C94-32A0-D844-F865E04B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93" y="2614419"/>
            <a:ext cx="8071265" cy="5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00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12.3.1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구성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7E6CA-F106-B791-7115-E1EE31FE57D7}"/>
              </a:ext>
            </a:extLst>
          </p:cNvPr>
          <p:cNvSpPr txBox="1"/>
          <p:nvPr/>
        </p:nvSpPr>
        <p:spPr>
          <a:xfrm>
            <a:off x="1369489" y="1270250"/>
            <a:ext cx="9602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Spring </a:t>
            </a:r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WebFlux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Spring 5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에서 새롭게 추가된 모듈이다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WebFlux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는 클라이언트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서버에서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reactive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스타일의 어플리케이션 개발을 도와주는 모듈이며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, reactive-stack web framework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이며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non-blocking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에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reactive stream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을 지원한다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endParaRPr lang="en-US" altLang="ko-KR" sz="14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  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장점 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: 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고성능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, spring 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과 완벽한 통합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en-US" altLang="ko-KR" sz="1100" b="0" i="0" dirty="0" err="1">
                <a:solidFill>
                  <a:srgbClr val="555555"/>
                </a:solidFill>
                <a:effectLst/>
                <a:latin typeface="AppleSDGothicNeo"/>
              </a:rPr>
              <a:t>netty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지원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비동기 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"/>
              </a:rPr>
              <a:t>non-blocking </a:t>
            </a:r>
            <a:r>
              <a:rPr lang="ko-KR" altLang="en-US" sz="1100" b="0" i="0" dirty="0" err="1">
                <a:solidFill>
                  <a:srgbClr val="555555"/>
                </a:solidFill>
                <a:effectLst/>
                <a:latin typeface="AppleSDGothicNeo"/>
              </a:rPr>
              <a:t>메세지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 처리</a:t>
            </a:r>
          </a:p>
          <a:p>
            <a:pPr algn="l" latinLnBrk="1"/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   단점 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: 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SDGothicNeo"/>
              </a:rPr>
              <a:t>오류처리가 다소 복잡하다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SDGothicNeo"/>
              </a:rPr>
              <a:t>. </a:t>
            </a:r>
            <a:endParaRPr lang="ko-KR" altLang="en-US" sz="11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endParaRPr lang="en-US" altLang="ko-KR" sz="14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sz="1400" b="0" i="0" dirty="0">
                <a:solidFill>
                  <a:srgbClr val="000000"/>
                </a:solidFill>
                <a:effectLst/>
                <a:latin typeface="AppleSDGothicNeo"/>
              </a:rPr>
              <a:t>스프링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ppleSDGothicNeo"/>
              </a:rPr>
              <a:t>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Spring Boot 2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ppleSDGothicNeo"/>
              </a:rPr>
              <a:t>부터 도입이 되었으며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, Spring Boot 2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ppleSDGothicNeo"/>
              </a:rPr>
              <a:t>의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stack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ppleSDGothicNeo"/>
              </a:rPr>
              <a:t>는 아래와 같다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ppleSDGothicNeo"/>
              </a:rPr>
              <a:t>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Reactive Stack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ppleSDGothicNeo"/>
              </a:rPr>
              <a:t>를 사용할지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, Servlet Stack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ppleSDGothicNeo"/>
              </a:rPr>
              <a:t>를 사용할지 선택이 필요하다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sz="14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029ED2-C35E-6145-756D-98D644D2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24" y="2858160"/>
            <a:ext cx="3972493" cy="30320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9EAA36-D0CD-7B0F-8CAE-E3152883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32" y="3163215"/>
            <a:ext cx="4279894" cy="24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10.3.3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유효성 검사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3313" y="1347425"/>
            <a:ext cx="9508725" cy="544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/>
          </a:ln>
          <a:effectLst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9897" y="2037969"/>
            <a:ext cx="6027820" cy="39153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9597" y="5380462"/>
            <a:ext cx="2354147" cy="268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double, float </a:t>
            </a:r>
            <a:r>
              <a:rPr lang="ko-KR" altLang="en-US" sz="1200"/>
              <a:t>지원하지 않음</a:t>
            </a:r>
          </a:p>
        </p:txBody>
      </p:sp>
      <p:sp>
        <p:nvSpPr>
          <p:cNvPr id="14" name="오른쪽 대괄호 13"/>
          <p:cNvSpPr/>
          <p:nvPr/>
        </p:nvSpPr>
        <p:spPr>
          <a:xfrm>
            <a:off x="6096000" y="5318512"/>
            <a:ext cx="100670" cy="441402"/>
          </a:xfrm>
          <a:prstGeom prst="righ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23AED8-6D2F-4FB9-C6D2-A5E0E3D1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04" y="1345401"/>
            <a:ext cx="9218317" cy="592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33D0A3-A641-DECB-DD6B-ED85155B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03" y="2682349"/>
            <a:ext cx="8568775" cy="166559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6CBFC0-34CF-89A5-39F0-B33DB319E15C}"/>
              </a:ext>
            </a:extLst>
          </p:cNvPr>
          <p:cNvCxnSpPr>
            <a:cxnSpLocks/>
          </p:cNvCxnSpPr>
          <p:nvPr/>
        </p:nvCxnSpPr>
        <p:spPr>
          <a:xfrm>
            <a:off x="6207018" y="1628964"/>
            <a:ext cx="4292779" cy="12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F4D466-8620-EFE7-EDDC-B69F63461BED}"/>
              </a:ext>
            </a:extLst>
          </p:cNvPr>
          <p:cNvCxnSpPr>
            <a:cxnSpLocks/>
          </p:cNvCxnSpPr>
          <p:nvPr/>
        </p:nvCxnSpPr>
        <p:spPr>
          <a:xfrm>
            <a:off x="1369580" y="1931482"/>
            <a:ext cx="58668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6319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17C8B-DEA6-2807-DB5B-CCC0E898F580}"/>
              </a:ext>
            </a:extLst>
          </p:cNvPr>
          <p:cNvSpPr txBox="1"/>
          <p:nvPr/>
        </p:nvSpPr>
        <p:spPr>
          <a:xfrm>
            <a:off x="1439659" y="1356712"/>
            <a:ext cx="7825595" cy="3816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com.springboot.rest.controller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com.springboot.rest.dto.MemberDto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com.springboot.rest.service.WebClientService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org.springframework.http.ResponseEntity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org.springframework.web.bind.annotation.GetMapping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org.springframework.web.bind.annotation.PostMapping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org.springframework.web.bind.annotation.RequestMapping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org.springframework.web.bind.annotation.RestController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@RestController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@RequestMapping("/web-client")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WebClientController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WebClientController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6E5BE9-C755-AD52-29E9-A73E03E9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846" y="1603359"/>
            <a:ext cx="1822544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6564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17C8B-DEA6-2807-DB5B-CCC0E898F580}"/>
              </a:ext>
            </a:extLst>
          </p:cNvPr>
          <p:cNvSpPr txBox="1"/>
          <p:nvPr/>
        </p:nvSpPr>
        <p:spPr>
          <a:xfrm>
            <a:off x="1589678" y="1499587"/>
            <a:ext cx="7825595" cy="43242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   @GetMapping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webClientService.getName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@GetMapping("/path-variable")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getNameWithPathVariable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webClientService.getNameWithPathVariable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@GetMapping("/parameter")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getNameWithParameter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webClientService.getNameWithParameter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@PostMapping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postDto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webClientService.postWithParamAndBody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@PostMapping("/header")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postWithHeader</a:t>
            </a:r>
            <a:r>
              <a:rPr lang="en-US" altLang="ko-KR" sz="11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webClientService.postWithHeader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48009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4214813" y="1242978"/>
            <a:ext cx="7027352" cy="28007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@Service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</a:t>
            </a:r>
            <a:r>
              <a:rPr lang="en-US" altLang="ko-KR" sz="11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baseUrl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defaultHeader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MediaType.APPLICATION_JSON_VALUE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.retrieve()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bodyToMono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58F48AB5-EFE6-70C5-11FF-499C64AF1FCB}"/>
              </a:ext>
            </a:extLst>
          </p:cNvPr>
          <p:cNvSpPr/>
          <p:nvPr/>
        </p:nvSpPr>
        <p:spPr>
          <a:xfrm>
            <a:off x="949835" y="1404586"/>
            <a:ext cx="3153343" cy="2035970"/>
          </a:xfrm>
          <a:prstGeom prst="wedgeRectCallout">
            <a:avLst>
              <a:gd name="adj1" fmla="val 54680"/>
              <a:gd name="adj2" fmla="val -22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getName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</a:t>
            </a:r>
            <a:r>
              <a:rPr lang="en-US" altLang="ko-KR" sz="1100" dirty="0"/>
              <a:t>builder()</a:t>
            </a:r>
            <a:r>
              <a:rPr lang="ko-KR" altLang="en-US" sz="1100" dirty="0"/>
              <a:t>를 활용해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를 만들고 다른 두 개의 메서드에서는 </a:t>
            </a:r>
            <a:r>
              <a:rPr lang="en-US" altLang="ko-KR" sz="1100" dirty="0"/>
              <a:t>create()</a:t>
            </a:r>
            <a:r>
              <a:rPr lang="ko-KR" altLang="en-US" sz="1100" dirty="0"/>
              <a:t>를 활용해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를 생성한다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WebClient</a:t>
            </a:r>
            <a:r>
              <a:rPr lang="ko-KR" altLang="en-US" sz="1100" dirty="0"/>
              <a:t>는 우선 객체를 생성한 후 요청을 전달하는 방식으로 동작한다</a:t>
            </a:r>
            <a:r>
              <a:rPr lang="en-US" altLang="ko-KR" sz="1100" dirty="0"/>
              <a:t>. </a:t>
            </a:r>
            <a:r>
              <a:rPr lang="ko-KR" altLang="en-US" sz="1100" dirty="0"/>
              <a:t>이를 위해 </a:t>
            </a:r>
            <a:r>
              <a:rPr lang="en-US" altLang="ko-KR" sz="1100" dirty="0"/>
              <a:t>builder()</a:t>
            </a:r>
            <a:r>
              <a:rPr lang="ko-KR" altLang="en-US" sz="1100" dirty="0"/>
              <a:t>를 통해 </a:t>
            </a:r>
            <a:r>
              <a:rPr lang="en-US" altLang="ko-KR" sz="1100" dirty="0" err="1"/>
              <a:t>baseUrl</a:t>
            </a:r>
            <a:r>
              <a:rPr lang="en-US" altLang="ko-KR" sz="1100" dirty="0"/>
              <a:t>()</a:t>
            </a:r>
            <a:r>
              <a:rPr lang="ko-KR" altLang="en-US" sz="1100" dirty="0"/>
              <a:t>메서드에서 기본 </a:t>
            </a:r>
            <a:r>
              <a:rPr lang="en-US" altLang="ko-KR" sz="1100" dirty="0"/>
              <a:t>URL</a:t>
            </a:r>
            <a:r>
              <a:rPr lang="ko-KR" altLang="en-US" sz="1100" dirty="0"/>
              <a:t>을 설정하고 </a:t>
            </a:r>
            <a:r>
              <a:rPr lang="en-US" altLang="ko-KR" sz="1100" dirty="0" err="1"/>
              <a:t>defaultHeader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메서드로 헤더의 값을 설정했다</a:t>
            </a:r>
            <a:r>
              <a:rPr lang="en-US" altLang="ko-KR" sz="1100" dirty="0"/>
              <a:t>. </a:t>
            </a:r>
            <a:r>
              <a:rPr lang="ko-KR" altLang="en-US" sz="1100" dirty="0"/>
              <a:t>일반적으로 </a:t>
            </a:r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ko-KR" altLang="en-US" sz="1100" dirty="0"/>
              <a:t>객체를 이용할 때는 이처럼 </a:t>
            </a:r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ko-KR" altLang="en-US" sz="1100" dirty="0"/>
              <a:t>객체를 생성한 후 재사용하는 방식으로 구현하는 것이 좋다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93112E-809C-EB31-8E1B-087B9B89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05" y="1081085"/>
            <a:ext cx="1771741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DD4CA18-FF6F-44B9-757E-D45C0323A38A}"/>
              </a:ext>
            </a:extLst>
          </p:cNvPr>
          <p:cNvSpPr/>
          <p:nvPr/>
        </p:nvSpPr>
        <p:spPr>
          <a:xfrm>
            <a:off x="949835" y="4169044"/>
            <a:ext cx="6079330" cy="2034079"/>
          </a:xfrm>
          <a:prstGeom prst="wedgeRectCallout">
            <a:avLst>
              <a:gd name="adj1" fmla="val -22227"/>
              <a:gd name="adj2" fmla="val -55586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100" dirty="0"/>
              <a:t>예제에서 소개된 메서드 외에 </a:t>
            </a:r>
            <a:r>
              <a:rPr lang="en-US" altLang="ko-KR" sz="1100" dirty="0"/>
              <a:t>builder() </a:t>
            </a:r>
            <a:r>
              <a:rPr lang="ko-KR" altLang="en-US" sz="1100" dirty="0"/>
              <a:t>를 사용할 경우 확장할 수 있는 메서드는 다음과 같다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defaultHeader</a:t>
            </a:r>
            <a:r>
              <a:rPr lang="en-US" altLang="ko-KR" sz="1100" dirty="0"/>
              <a:t>() :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의 기본 헤더 설정</a:t>
            </a:r>
          </a:p>
          <a:p>
            <a:pPr algn="just"/>
            <a:r>
              <a:rPr lang="en-US" altLang="ko-KR" sz="1100" dirty="0" err="1"/>
              <a:t>defauiltCookie</a:t>
            </a:r>
            <a:r>
              <a:rPr lang="en-US" altLang="ko-KR" sz="1100" dirty="0"/>
              <a:t>() :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의 기본 쿠키 설정</a:t>
            </a:r>
          </a:p>
          <a:p>
            <a:pPr algn="just"/>
            <a:r>
              <a:rPr lang="en-US" altLang="ko-KR" sz="1100" dirty="0" err="1"/>
              <a:t>defaultUriVariable</a:t>
            </a:r>
            <a:r>
              <a:rPr lang="en-US" altLang="ko-KR" sz="1100" dirty="0"/>
              <a:t>() :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의 기본 </a:t>
            </a:r>
            <a:r>
              <a:rPr lang="en-US" altLang="ko-KR" sz="1100" dirty="0"/>
              <a:t>URI </a:t>
            </a:r>
            <a:r>
              <a:rPr lang="ko-KR" altLang="en-US" sz="1100" dirty="0" err="1"/>
              <a:t>확장갑</a:t>
            </a:r>
            <a:r>
              <a:rPr lang="ko-KR" altLang="en-US" sz="1100" dirty="0"/>
              <a:t> 설정</a:t>
            </a:r>
          </a:p>
          <a:p>
            <a:pPr algn="just"/>
            <a:r>
              <a:rPr lang="en-US" altLang="ko-KR" sz="1100" dirty="0"/>
              <a:t>filter() : </a:t>
            </a:r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ko-KR" altLang="en-US" sz="1100" dirty="0"/>
              <a:t>에서 발생하는 요청에 대한 필터 설정</a:t>
            </a:r>
            <a:endParaRPr lang="en-US" altLang="ko-KR" sz="1100" dirty="0"/>
          </a:p>
          <a:p>
            <a:pPr algn="just"/>
            <a:endParaRPr lang="ko-KR" altLang="en-US" sz="1100" dirty="0"/>
          </a:p>
          <a:p>
            <a:pPr algn="just"/>
            <a:r>
              <a:rPr lang="ko-KR" altLang="en-US" sz="1100" dirty="0"/>
              <a:t>일단 빌드 된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는 변경할 수 없다</a:t>
            </a:r>
            <a:r>
              <a:rPr lang="en-US" altLang="ko-KR" sz="1100" dirty="0"/>
              <a:t>. </a:t>
            </a:r>
            <a:r>
              <a:rPr lang="ko-KR" altLang="en-US" sz="1100" dirty="0"/>
              <a:t>다만 다음과 같이 복사해서 사용할 수는 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webClient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WebClient.create</a:t>
            </a:r>
            <a:r>
              <a:rPr lang="en-US" altLang="ko-KR" sz="1100" dirty="0"/>
              <a:t>("http://localhost:9090");</a:t>
            </a:r>
          </a:p>
          <a:p>
            <a:pPr algn="just"/>
            <a:r>
              <a:rPr lang="en-US" altLang="ko-KR" sz="1100" dirty="0" err="1"/>
              <a:t>WebClient</a:t>
            </a:r>
            <a:r>
              <a:rPr lang="en-US" altLang="ko-KR" sz="1100" dirty="0"/>
              <a:t> clone = </a:t>
            </a:r>
            <a:r>
              <a:rPr lang="en-US" altLang="ko-KR" sz="1100" dirty="0" err="1"/>
              <a:t>webClient.mutate</a:t>
            </a:r>
            <a:r>
              <a:rPr lang="en-US" altLang="ko-KR" sz="1100" dirty="0"/>
              <a:t>().build();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66386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4214814" y="1251978"/>
            <a:ext cx="7027352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@Service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</a:t>
            </a:r>
            <a:r>
              <a:rPr lang="en-US" altLang="ko-KR" sz="11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baseUrl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defaultHeader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MediaType.APPLICATION_JSON_VALUE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chemeClr val="accent6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.retrieve()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bodyToMono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18FB0868-2454-4CD8-3E11-589F0D27EB34}"/>
              </a:ext>
            </a:extLst>
          </p:cNvPr>
          <p:cNvSpPr/>
          <p:nvPr/>
        </p:nvSpPr>
        <p:spPr>
          <a:xfrm>
            <a:off x="949836" y="4205638"/>
            <a:ext cx="10292330" cy="1747662"/>
          </a:xfrm>
          <a:prstGeom prst="wedgeRectCallout">
            <a:avLst>
              <a:gd name="adj1" fmla="val 12305"/>
              <a:gd name="adj2" fmla="val -5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/>
              <a:t>return</a:t>
            </a:r>
            <a:r>
              <a:rPr lang="ko-KR" altLang="en-US" sz="1100" dirty="0"/>
              <a:t> 이하 코드에는 실제 요청 코드가 작성돼 있다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는 </a:t>
            </a:r>
            <a:r>
              <a:rPr lang="en-US" altLang="ko-KR" sz="1100" dirty="0"/>
              <a:t>HTTP </a:t>
            </a:r>
            <a:r>
              <a:rPr lang="ko-KR" altLang="en-US" sz="1100" dirty="0"/>
              <a:t>메서드를 </a:t>
            </a:r>
            <a:r>
              <a:rPr lang="en-US" altLang="ko-KR" sz="1100" dirty="0"/>
              <a:t>get(), put(), delete() </a:t>
            </a:r>
            <a:r>
              <a:rPr lang="ko-KR" altLang="en-US" sz="1100" dirty="0"/>
              <a:t>등의 네이밍이 명확한 메서드로 설정할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그리고 </a:t>
            </a:r>
            <a:r>
              <a:rPr lang="en-US" altLang="ko-KR" sz="1100" dirty="0"/>
              <a:t>URI</a:t>
            </a:r>
            <a:r>
              <a:rPr lang="ko-KR" altLang="en-US" sz="1100" dirty="0"/>
              <a:t>를 확장하는 방법으로 </a:t>
            </a:r>
            <a:r>
              <a:rPr lang="en-US" altLang="ko-KR" sz="1100" dirty="0" err="1"/>
              <a:t>uri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메서드를 사용할 수 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/>
              <a:t>retrieve() </a:t>
            </a:r>
            <a:r>
              <a:rPr lang="ko-KR" altLang="en-US" sz="1100" dirty="0"/>
              <a:t>메서드는 요청에 대한 응답을 받았을 때 그 값을 추출하는 방법 중 하나이다</a:t>
            </a:r>
            <a:r>
              <a:rPr lang="en-US" altLang="ko-KR" sz="1100" dirty="0"/>
              <a:t>. retrieve() </a:t>
            </a:r>
            <a:r>
              <a:rPr lang="ko-KR" altLang="en-US" sz="1100" dirty="0"/>
              <a:t>메서드는 </a:t>
            </a:r>
            <a:r>
              <a:rPr lang="en-US" altLang="ko-KR" sz="1100" dirty="0" err="1"/>
              <a:t>bodyToMono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메서드를 통해 리턴 타입을 설정해서 문자열 객체를 받아오게 돼있다</a:t>
            </a:r>
            <a:r>
              <a:rPr lang="en-US" altLang="ko-KR" sz="1100" dirty="0"/>
              <a:t>. </a:t>
            </a:r>
            <a:r>
              <a:rPr lang="ko-KR" altLang="en-US" sz="1100" dirty="0"/>
              <a:t>참고로 </a:t>
            </a:r>
            <a:r>
              <a:rPr lang="en-US" altLang="ko-KR" sz="1100" dirty="0"/>
              <a:t>Mono</a:t>
            </a:r>
            <a:r>
              <a:rPr lang="ko-KR" altLang="en-US" sz="1100" dirty="0"/>
              <a:t>는 </a:t>
            </a:r>
            <a:r>
              <a:rPr lang="ko-KR" altLang="en-US" sz="1100" dirty="0" err="1"/>
              <a:t>리액티브</a:t>
            </a:r>
            <a:r>
              <a:rPr lang="ko-KR" altLang="en-US" sz="1100" dirty="0"/>
              <a:t> 스트림에 대한 선행 학습이 필요한 개념이며</a:t>
            </a:r>
            <a:r>
              <a:rPr lang="en-US" altLang="ko-KR" sz="1100" dirty="0"/>
              <a:t>, Flux </a:t>
            </a:r>
            <a:r>
              <a:rPr lang="ko-KR" altLang="en-US" sz="1100" dirty="0"/>
              <a:t>와 비교되는 개념이다</a:t>
            </a:r>
            <a:r>
              <a:rPr lang="en-US" altLang="ko-KR" sz="1100" dirty="0"/>
              <a:t>. Flux</a:t>
            </a:r>
            <a:r>
              <a:rPr lang="ko-KR" altLang="en-US" sz="1100" dirty="0"/>
              <a:t>와 </a:t>
            </a:r>
            <a:r>
              <a:rPr lang="en-US" altLang="ko-KR" sz="1100" dirty="0"/>
              <a:t>Mono</a:t>
            </a:r>
            <a:r>
              <a:rPr lang="ko-KR" altLang="en-US" sz="1100" dirty="0"/>
              <a:t>는 </a:t>
            </a:r>
            <a:r>
              <a:rPr lang="ko-KR" altLang="en-US" sz="1100" dirty="0" err="1"/>
              <a:t>리액티브</a:t>
            </a:r>
            <a:r>
              <a:rPr lang="ko-KR" altLang="en-US" sz="1100" dirty="0"/>
              <a:t> 스트림에서 데이터를 제공하는 발행자 역할을 수행하는 </a:t>
            </a:r>
            <a:r>
              <a:rPr lang="en-US" altLang="ko-KR" sz="1100" dirty="0"/>
              <a:t>Publisher</a:t>
            </a:r>
            <a:r>
              <a:rPr lang="ko-KR" altLang="en-US" sz="1100" dirty="0"/>
              <a:t>의 구현체이다</a:t>
            </a:r>
            <a:r>
              <a:rPr lang="en-US" altLang="ko-KR" sz="1100" dirty="0"/>
              <a:t>. (</a:t>
            </a:r>
            <a:r>
              <a:rPr lang="ko-KR" altLang="en-US" sz="1100" dirty="0"/>
              <a:t>쉽게 설명하면</a:t>
            </a:r>
            <a:r>
              <a:rPr lang="en-US" altLang="ko-KR" sz="1100" dirty="0"/>
              <a:t>, Mono</a:t>
            </a:r>
            <a:r>
              <a:rPr lang="ko-KR" altLang="en-US" sz="1100" dirty="0"/>
              <a:t>는 </a:t>
            </a:r>
            <a:r>
              <a:rPr lang="en-US" altLang="ko-KR" sz="1100" dirty="0"/>
              <a:t>1</a:t>
            </a:r>
            <a:r>
              <a:rPr lang="ko-KR" altLang="en-US" sz="1100" dirty="0"/>
              <a:t>개 값</a:t>
            </a:r>
            <a:r>
              <a:rPr lang="en-US" altLang="ko-KR" sz="1100" dirty="0"/>
              <a:t>, Flux</a:t>
            </a:r>
            <a:r>
              <a:rPr lang="ko-KR" altLang="en-US" sz="1100" dirty="0"/>
              <a:t>는 복수의 값을 </a:t>
            </a:r>
            <a:r>
              <a:rPr lang="ko-KR" altLang="en-US" sz="1100" dirty="0" err="1"/>
              <a:t>리턴할</a:t>
            </a:r>
            <a:r>
              <a:rPr lang="ko-KR" altLang="en-US" sz="1100" dirty="0"/>
              <a:t> 때 사용</a:t>
            </a:r>
            <a:r>
              <a:rPr lang="en-US" altLang="ko-KR" sz="1100" dirty="0"/>
              <a:t>)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WebClient</a:t>
            </a:r>
            <a:r>
              <a:rPr lang="ko-KR" altLang="en-US" sz="1100" dirty="0"/>
              <a:t>는 기본적으로 </a:t>
            </a:r>
            <a:r>
              <a:rPr lang="ko-KR" altLang="en-US" sz="1100" dirty="0" err="1"/>
              <a:t>논블로킹</a:t>
            </a:r>
            <a:r>
              <a:rPr lang="en-US" altLang="ko-KR" sz="1100" dirty="0"/>
              <a:t>(Non-Blocking) </a:t>
            </a:r>
            <a:r>
              <a:rPr lang="ko-KR" altLang="en-US" sz="1100" dirty="0"/>
              <a:t>방식으로 동작하기 때문에 기존에 사용하던 코드의 구조를 블로킹 구조로 바꿔줄 필요가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예제에서는 </a:t>
            </a:r>
            <a:r>
              <a:rPr lang="en-US" altLang="ko-KR" sz="1100" dirty="0"/>
              <a:t>block()</a:t>
            </a:r>
            <a:r>
              <a:rPr lang="ko-KR" altLang="en-US" sz="1100" dirty="0"/>
              <a:t>이라는 메서드를 추가해서 블로킹 형식으로 동작하게끔 설정했다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순서도: 다중 문서 5">
            <a:extLst>
              <a:ext uri="{FF2B5EF4-FFF2-40B4-BE49-F238E27FC236}">
                <a16:creationId xmlns:a16="http://schemas.microsoft.com/office/drawing/2014/main" id="{B9F7C077-23A7-E6DE-C5A2-13FF2BF7255E}"/>
              </a:ext>
            </a:extLst>
          </p:cNvPr>
          <p:cNvSpPr/>
          <p:nvPr/>
        </p:nvSpPr>
        <p:spPr>
          <a:xfrm>
            <a:off x="3936206" y="1042988"/>
            <a:ext cx="378619" cy="321468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6F73E-DF1F-DC45-52CC-FEA97C744A3A}"/>
              </a:ext>
            </a:extLst>
          </p:cNvPr>
          <p:cNvSpPr txBox="1"/>
          <p:nvPr/>
        </p:nvSpPr>
        <p:spPr>
          <a:xfrm>
            <a:off x="4464844" y="993595"/>
            <a:ext cx="208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# </a:t>
            </a:r>
            <a:r>
              <a:rPr lang="ko-KR" altLang="en-US" sz="1400" b="1" dirty="0">
                <a:solidFill>
                  <a:srgbClr val="FF0000"/>
                </a:solidFill>
              </a:rPr>
              <a:t>직전 코드 설명용</a:t>
            </a:r>
          </a:p>
        </p:txBody>
      </p:sp>
    </p:spTree>
    <p:extLst>
      <p:ext uri="{BB962C8B-B14F-4D97-AF65-F5344CB8AC3E}">
        <p14:creationId xmlns:p14="http://schemas.microsoft.com/office/powerpoint/2010/main" val="21205204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1506380" y="1364530"/>
            <a:ext cx="6207918" cy="178510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getNameWithPathVariable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WebClient.create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&lt;String&gt;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uriBuilder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-&gt;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uriBuilder.path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/{name}")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    .build("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"))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    .retrieve().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toEntity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).block();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responseEntity.getBody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18FB0868-2454-4CD8-3E11-589F0D27EB34}"/>
              </a:ext>
            </a:extLst>
          </p:cNvPr>
          <p:cNvSpPr/>
          <p:nvPr/>
        </p:nvSpPr>
        <p:spPr>
          <a:xfrm>
            <a:off x="985838" y="3429000"/>
            <a:ext cx="10208419" cy="2378869"/>
          </a:xfrm>
          <a:prstGeom prst="wedgeRectCallout">
            <a:avLst>
              <a:gd name="adj1" fmla="val -21682"/>
              <a:gd name="adj2" fmla="val -556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getNameWithPathVariable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</a:t>
            </a:r>
            <a:r>
              <a:rPr lang="en-US" altLang="ko-KR" sz="1100" dirty="0" err="1"/>
              <a:t>PathVariable</a:t>
            </a:r>
            <a:r>
              <a:rPr lang="en-US" altLang="ko-KR" sz="1100" dirty="0"/>
              <a:t> </a:t>
            </a:r>
            <a:r>
              <a:rPr lang="ko-KR" altLang="en-US" sz="1100" dirty="0"/>
              <a:t>값을 추가해 요청을 보내는 코드이다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uri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 내부에서 </a:t>
            </a:r>
            <a:r>
              <a:rPr lang="en-US" altLang="ko-KR" sz="1100" dirty="0" err="1"/>
              <a:t>uriBuilder</a:t>
            </a:r>
            <a:r>
              <a:rPr lang="ko-KR" altLang="en-US" sz="1100" dirty="0"/>
              <a:t>를 사용해 </a:t>
            </a:r>
            <a:r>
              <a:rPr lang="en-US" altLang="ko-KR" sz="1100" dirty="0"/>
              <a:t>path</a:t>
            </a:r>
            <a:r>
              <a:rPr lang="ko-KR" altLang="en-US" sz="1100" dirty="0"/>
              <a:t>를 설정하고 </a:t>
            </a:r>
            <a:r>
              <a:rPr lang="en-US" altLang="ko-KR" sz="1100" dirty="0"/>
              <a:t>build() </a:t>
            </a:r>
            <a:r>
              <a:rPr lang="ko-KR" altLang="en-US" sz="1100" dirty="0"/>
              <a:t>메서드를 추가할 값을 넣는 것으로 </a:t>
            </a:r>
            <a:r>
              <a:rPr lang="en-US" altLang="ko-KR" sz="1100" dirty="0" err="1"/>
              <a:t>pathVariable</a:t>
            </a:r>
            <a:r>
              <a:rPr lang="ko-KR" altLang="en-US" sz="1100" dirty="0"/>
              <a:t>을 추가할 수 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ko-KR" altLang="en-US" sz="1100" dirty="0"/>
              <a:t>좀 더 간략하게 작성하고 싶다면 다음과 같이 작성할 수 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&lt;String&gt; responseEntity1 = 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.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/{name}", "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.retrieve()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.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toEntity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.block();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bodyToMono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메서드가 아닌 </a:t>
            </a:r>
            <a:r>
              <a:rPr lang="en-US" altLang="ko-KR" sz="1100" dirty="0" err="1"/>
              <a:t>toEntity</a:t>
            </a:r>
            <a:r>
              <a:rPr lang="en-US" altLang="ko-KR" sz="1100" dirty="0"/>
              <a:t>()</a:t>
            </a:r>
            <a:r>
              <a:rPr lang="ko-KR" altLang="en-US" sz="1100" dirty="0"/>
              <a:t>를 사용하는 예제이다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toEntity</a:t>
            </a:r>
            <a:r>
              <a:rPr lang="en-US" altLang="ko-KR" sz="1100" dirty="0"/>
              <a:t>() </a:t>
            </a:r>
            <a:r>
              <a:rPr lang="ko-KR" altLang="en-US" sz="1100" dirty="0"/>
              <a:t>를 사용하면 </a:t>
            </a:r>
            <a:r>
              <a:rPr lang="en-US" altLang="ko-KR" sz="1100" dirty="0" err="1"/>
              <a:t>ResponseEntity</a:t>
            </a:r>
            <a:r>
              <a:rPr lang="ko-KR" altLang="en-US" sz="1100" dirty="0"/>
              <a:t>타입으로 응답을 전달받을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AAFDCD-5ED2-F19E-D776-FCE392C2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05" y="1438272"/>
            <a:ext cx="1771741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83553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4371975" y="1753152"/>
            <a:ext cx="6820182" cy="29700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getNameWithParameter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WebClient.create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</a:t>
            </a:r>
            <a:r>
              <a:rPr lang="en-US" altLang="ko-KR" sz="1100" dirty="0">
                <a:latin typeface="Consolas" panose="020B0609020204030204" pitchFamily="49" charset="0"/>
              </a:rPr>
              <a:t> -&gt; 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uriBuilder.path</a:t>
            </a:r>
            <a:r>
              <a:rPr lang="en-US" altLang="ko-KR" sz="1100" dirty="0"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queryParam</a:t>
            </a:r>
            <a:r>
              <a:rPr lang="en-US" altLang="ko-KR" sz="1100" dirty="0">
                <a:latin typeface="Consolas" panose="020B0609020204030204" pitchFamily="49" charset="0"/>
              </a:rPr>
              <a:t>("name", 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.build())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exchangeToMono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clientResponse</a:t>
            </a:r>
            <a:r>
              <a:rPr lang="en-US" altLang="ko-KR" sz="1100" dirty="0">
                <a:latin typeface="Consolas" panose="020B0609020204030204" pitchFamily="49" charset="0"/>
              </a:rPr>
              <a:t> -&gt;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if (</a:t>
            </a:r>
            <a:r>
              <a:rPr lang="en-US" altLang="ko-KR" sz="1100" dirty="0" err="1">
                <a:latin typeface="Consolas" panose="020B0609020204030204" pitchFamily="49" charset="0"/>
              </a:rPr>
              <a:t>clientResponse.statusCode</a:t>
            </a:r>
            <a:r>
              <a:rPr lang="en-US" altLang="ko-KR" sz="1100" dirty="0">
                <a:latin typeface="Consolas" panose="020B0609020204030204" pitchFamily="49" charset="0"/>
              </a:rPr>
              <a:t>().equals(</a:t>
            </a:r>
            <a:r>
              <a:rPr lang="en-US" altLang="ko-KR" sz="1100" dirty="0" err="1">
                <a:latin typeface="Consolas" panose="020B0609020204030204" pitchFamily="49" charset="0"/>
              </a:rPr>
              <a:t>HttpStatus.OK</a:t>
            </a:r>
            <a:r>
              <a:rPr lang="en-US" altLang="ko-KR" sz="1100" dirty="0"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clientResponse.bodyToMono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} else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clientResponse.createException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flatMap</a:t>
            </a:r>
            <a:r>
              <a:rPr lang="en-US" altLang="ko-KR" sz="1100" dirty="0">
                <a:latin typeface="Consolas" panose="020B0609020204030204" pitchFamily="49" charset="0"/>
              </a:rPr>
              <a:t>(Mono::error);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})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D8226E2E-FFBB-7B5D-2EFA-D63ED4A179E4}"/>
              </a:ext>
            </a:extLst>
          </p:cNvPr>
          <p:cNvSpPr/>
          <p:nvPr/>
        </p:nvSpPr>
        <p:spPr>
          <a:xfrm>
            <a:off x="951398" y="1753152"/>
            <a:ext cx="3153343" cy="2600845"/>
          </a:xfrm>
          <a:prstGeom prst="wedgeRectCallout">
            <a:avLst>
              <a:gd name="adj1" fmla="val 59438"/>
              <a:gd name="adj2" fmla="val -30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getNameWithParameter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쿼리 파라미터를 함께 전달하는 방법을 제시한다</a:t>
            </a:r>
            <a:r>
              <a:rPr lang="en-US" altLang="ko-KR" sz="1100" dirty="0"/>
              <a:t>. </a:t>
            </a:r>
            <a:r>
              <a:rPr lang="ko-KR" altLang="en-US" sz="1100" dirty="0"/>
              <a:t>쿼리 파라미터를 요청에 담기 위해서는 </a:t>
            </a:r>
            <a:r>
              <a:rPr lang="en-US" altLang="ko-KR" sz="1100" dirty="0" err="1"/>
              <a:t>uriBuilder</a:t>
            </a:r>
            <a:r>
              <a:rPr lang="ko-KR" altLang="en-US" sz="1100" dirty="0"/>
              <a:t>를 사용하며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queryParam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메서드를 사용해 전달하려는 값을 설정한다</a:t>
            </a:r>
            <a:r>
              <a:rPr lang="en-US" altLang="ko-KR" sz="1100" dirty="0"/>
              <a:t>. 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ko-KR" altLang="en-US" sz="1100" dirty="0"/>
              <a:t>그리고 예제에서는 </a:t>
            </a:r>
            <a:r>
              <a:rPr lang="en-US" altLang="ko-KR" sz="1100" dirty="0"/>
              <a:t>retrieve() </a:t>
            </a:r>
            <a:r>
              <a:rPr lang="ko-KR" altLang="en-US" sz="1100" dirty="0"/>
              <a:t>대신 </a:t>
            </a:r>
            <a:r>
              <a:rPr lang="en-US" altLang="ko-KR" sz="1100" dirty="0"/>
              <a:t>exchange() </a:t>
            </a:r>
            <a:r>
              <a:rPr lang="ko-KR" altLang="en-US" sz="1100" dirty="0"/>
              <a:t>메서드를 사용했다</a:t>
            </a:r>
            <a:r>
              <a:rPr lang="en-US" altLang="ko-KR" sz="1100" dirty="0"/>
              <a:t>. exchange() </a:t>
            </a:r>
            <a:r>
              <a:rPr lang="ko-KR" altLang="en-US" sz="1100" dirty="0"/>
              <a:t>메서드는 지원 중단됐기 때문에 </a:t>
            </a:r>
            <a:r>
              <a:rPr lang="en-US" altLang="ko-KR" sz="1100" dirty="0" err="1"/>
              <a:t>exchangeToMono</a:t>
            </a:r>
            <a:r>
              <a:rPr lang="en-US" altLang="ko-KR" sz="1100" dirty="0"/>
              <a:t>()</a:t>
            </a:r>
            <a:r>
              <a:rPr lang="ko-KR" altLang="en-US" sz="1100" dirty="0"/>
              <a:t>또는 </a:t>
            </a:r>
            <a:r>
              <a:rPr lang="en-US" altLang="ko-KR" sz="1100" dirty="0" err="1"/>
              <a:t>exchangeToFlux</a:t>
            </a:r>
            <a:r>
              <a:rPr lang="en-US" altLang="ko-KR" sz="1100" dirty="0"/>
              <a:t>()</a:t>
            </a:r>
            <a:r>
              <a:rPr lang="ko-KR" altLang="en-US" sz="1100" dirty="0"/>
              <a:t>를 사용해야 한다</a:t>
            </a:r>
            <a:r>
              <a:rPr lang="en-US" altLang="ko-KR" sz="1100" dirty="0"/>
              <a:t>. exchange() </a:t>
            </a:r>
            <a:r>
              <a:rPr lang="ko-KR" altLang="en-US" sz="1100" dirty="0"/>
              <a:t>메서드는 응답 결과 코드에 따라 다르게 응답을 설정할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그리고 </a:t>
            </a:r>
            <a:r>
              <a:rPr lang="en-US" altLang="ko-KR" sz="1100" dirty="0" err="1"/>
              <a:t>clientResponse</a:t>
            </a:r>
            <a:r>
              <a:rPr lang="en-US" altLang="ko-KR" sz="1100" dirty="0"/>
              <a:t> </a:t>
            </a:r>
            <a:r>
              <a:rPr lang="ko-KR" altLang="en-US" sz="1100" dirty="0" err="1"/>
              <a:t>결괏값에</a:t>
            </a:r>
            <a:r>
              <a:rPr lang="ko-KR" altLang="en-US" sz="1100" dirty="0"/>
              <a:t> 따라 </a:t>
            </a:r>
            <a:r>
              <a:rPr lang="en-US" altLang="ko-KR" sz="1100" dirty="0"/>
              <a:t>if</a:t>
            </a:r>
            <a:r>
              <a:rPr lang="ko-KR" altLang="en-US" sz="1100" dirty="0"/>
              <a:t>문 분기를 만들어 상황에 따라 </a:t>
            </a:r>
            <a:r>
              <a:rPr lang="ko-KR" altLang="en-US" sz="1100" dirty="0" err="1"/>
              <a:t>결괏값을</a:t>
            </a:r>
            <a:r>
              <a:rPr lang="ko-KR" altLang="en-US" sz="1100" dirty="0"/>
              <a:t> 다르게 전달할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CCFDE-E939-4470-151C-BC559058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840" y="1030461"/>
            <a:ext cx="1771741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84189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3FB5E-EB91-9FA2-D65E-5B4100A86C5F}"/>
              </a:ext>
            </a:extLst>
          </p:cNvPr>
          <p:cNvSpPr txBox="1"/>
          <p:nvPr/>
        </p:nvSpPr>
        <p:spPr>
          <a:xfrm>
            <a:off x="4043681" y="2101611"/>
            <a:ext cx="7148476" cy="3816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postWithParamAndBody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baseUrl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defaultHeader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MediaType.APPLICATION_JSON_VALUE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!!");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memberDto.setEmail</a:t>
            </a:r>
            <a:r>
              <a:rPr lang="en-US" altLang="ko-KR" sz="1100" dirty="0">
                <a:latin typeface="Consolas" panose="020B0609020204030204" pitchFamily="49" charset="0"/>
              </a:rPr>
              <a:t>("flature@gmail.com");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memberDto.setOrganization</a:t>
            </a:r>
            <a:r>
              <a:rPr lang="en-US" altLang="ko-KR" sz="1100" dirty="0">
                <a:latin typeface="Consolas" panose="020B0609020204030204" pitchFamily="49" charset="0"/>
              </a:rPr>
              <a:t>("Around Hub Studio");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webClient.post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</a:t>
            </a:r>
            <a:r>
              <a:rPr lang="en-US" altLang="ko-KR" sz="1100" dirty="0">
                <a:latin typeface="Consolas" panose="020B0609020204030204" pitchFamily="49" charset="0"/>
              </a:rPr>
              <a:t> -&gt; 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uriBuilder.path</a:t>
            </a:r>
            <a:r>
              <a:rPr lang="en-US" altLang="ko-KR" sz="1100" dirty="0"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queryParam</a:t>
            </a:r>
            <a:r>
              <a:rPr lang="en-US" altLang="ko-KR" sz="1100" dirty="0">
                <a:latin typeface="Consolas" panose="020B0609020204030204" pitchFamily="49" charset="0"/>
              </a:rPr>
              <a:t>("name", 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queryParam</a:t>
            </a:r>
            <a:r>
              <a:rPr lang="en-US" altLang="ko-KR" sz="1100" dirty="0">
                <a:latin typeface="Consolas" panose="020B0609020204030204" pitchFamily="49" charset="0"/>
              </a:rPr>
              <a:t>("email", "flature@wikibooks.co.kr")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queryParam</a:t>
            </a:r>
            <a:r>
              <a:rPr lang="en-US" altLang="ko-KR" sz="1100" dirty="0">
                <a:latin typeface="Consolas" panose="020B0609020204030204" pitchFamily="49" charset="0"/>
              </a:rPr>
              <a:t>("organization", 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.build())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bodyValue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.retrieve()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toEntity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MemberDto.class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2DBE66-58A0-B0F4-C731-8B4B6E9F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217" y="1162599"/>
            <a:ext cx="1771741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156FEB-9EFE-A3E2-821B-A0B482F7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42" y="1338047"/>
            <a:ext cx="2762392" cy="330217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85686D49-3192-4F7E-A292-6ADCFEDF11AC}"/>
              </a:ext>
            </a:extLst>
          </p:cNvPr>
          <p:cNvSpPr/>
          <p:nvPr/>
        </p:nvSpPr>
        <p:spPr>
          <a:xfrm>
            <a:off x="914400" y="3936206"/>
            <a:ext cx="3077143" cy="1214437"/>
          </a:xfrm>
          <a:prstGeom prst="wedgeRectCallout">
            <a:avLst>
              <a:gd name="adj1" fmla="val 57852"/>
              <a:gd name="adj2" fmla="val -21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ko-KR" altLang="en-US" sz="1100" dirty="0"/>
              <a:t>에서 </a:t>
            </a:r>
            <a:r>
              <a:rPr lang="en-US" altLang="ko-KR" sz="1100" dirty="0"/>
              <a:t>post() </a:t>
            </a:r>
            <a:r>
              <a:rPr lang="ko-KR" altLang="en-US" sz="1100" dirty="0"/>
              <a:t>메서드를 통해 </a:t>
            </a:r>
            <a:r>
              <a:rPr lang="en-US" altLang="ko-KR" sz="1100" dirty="0"/>
              <a:t>POST </a:t>
            </a:r>
            <a:r>
              <a:rPr lang="ko-KR" altLang="en-US" sz="1100" dirty="0"/>
              <a:t>메서드 통신을 정의했고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uri</a:t>
            </a:r>
            <a:r>
              <a:rPr lang="en-US" altLang="ko-KR" sz="1100" dirty="0"/>
              <a:t>()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uriBuilder</a:t>
            </a:r>
            <a:r>
              <a:rPr lang="ko-KR" altLang="en-US" sz="1100" dirty="0"/>
              <a:t>로 </a:t>
            </a:r>
            <a:r>
              <a:rPr lang="en-US" altLang="ko-KR" sz="1100" dirty="0"/>
              <a:t>path</a:t>
            </a:r>
            <a:r>
              <a:rPr lang="ko-KR" altLang="en-US" sz="1100" dirty="0"/>
              <a:t>와 </a:t>
            </a:r>
            <a:r>
              <a:rPr lang="en-US" altLang="ko-KR" sz="1100" dirty="0"/>
              <a:t>parameter</a:t>
            </a:r>
            <a:r>
              <a:rPr lang="ko-KR" altLang="en-US" sz="1100" dirty="0"/>
              <a:t>를 설정했다</a:t>
            </a:r>
            <a:r>
              <a:rPr lang="en-US" altLang="ko-KR" sz="1100" dirty="0"/>
              <a:t>. </a:t>
            </a:r>
            <a:r>
              <a:rPr lang="ko-KR" altLang="en-US" sz="1100" dirty="0"/>
              <a:t>그 후 </a:t>
            </a:r>
            <a:r>
              <a:rPr lang="en-US" altLang="ko-KR" sz="1100" dirty="0" err="1"/>
              <a:t>bodyValue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메서드를 통해 </a:t>
            </a:r>
            <a:r>
              <a:rPr lang="en-US" altLang="ko-KR" sz="1100" dirty="0"/>
              <a:t>HTTP </a:t>
            </a:r>
            <a:r>
              <a:rPr lang="ko-KR" altLang="en-US" sz="1100" dirty="0"/>
              <a:t>바디 값을 설정한다</a:t>
            </a:r>
            <a:r>
              <a:rPr lang="en-US" altLang="ko-KR" sz="1100" dirty="0"/>
              <a:t>. HTTP </a:t>
            </a:r>
            <a:r>
              <a:rPr lang="ko-KR" altLang="en-US" sz="1100" dirty="0"/>
              <a:t>바디에는 일반적으로 데이터 객체</a:t>
            </a:r>
            <a:r>
              <a:rPr lang="en-US" altLang="ko-KR" sz="1100" dirty="0"/>
              <a:t>(DTO, VO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  <a:r>
              <a:rPr lang="ko-KR" altLang="en-US" sz="1100" dirty="0"/>
              <a:t>를 파라미터로 전달한다</a:t>
            </a:r>
            <a:r>
              <a:rPr lang="en-US" altLang="ko-KR" sz="1100" dirty="0"/>
              <a:t>.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3AA3EE64-01B7-1757-EB75-1AB176F54D06}"/>
              </a:ext>
            </a:extLst>
          </p:cNvPr>
          <p:cNvSpPr/>
          <p:nvPr/>
        </p:nvSpPr>
        <p:spPr>
          <a:xfrm>
            <a:off x="4409939" y="1125502"/>
            <a:ext cx="4167472" cy="671123"/>
          </a:xfrm>
          <a:prstGeom prst="wedgeRectCallout">
            <a:avLst>
              <a:gd name="adj1" fmla="val -24384"/>
              <a:gd name="adj2" fmla="val 5820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WebClient</a:t>
            </a:r>
            <a:r>
              <a:rPr lang="ko-KR" altLang="en-US" sz="1100" dirty="0"/>
              <a:t>를 생성하고 사용하는 방법은 앞서 본 </a:t>
            </a:r>
            <a:r>
              <a:rPr lang="en-US" altLang="ko-KR" sz="1100" dirty="0"/>
              <a:t>GET </a:t>
            </a:r>
            <a:r>
              <a:rPr lang="ko-KR" altLang="en-US" sz="1100" dirty="0"/>
              <a:t>요청을 만드는 방법과 다르지 않다</a:t>
            </a:r>
            <a:r>
              <a:rPr lang="en-US" altLang="ko-KR" sz="1100" dirty="0"/>
              <a:t>. </a:t>
            </a:r>
            <a:r>
              <a:rPr lang="ko-KR" altLang="en-US" sz="1100" dirty="0"/>
              <a:t>다만 </a:t>
            </a:r>
            <a:r>
              <a:rPr lang="en-US" altLang="ko-KR" sz="1100" dirty="0"/>
              <a:t>POST </a:t>
            </a:r>
            <a:r>
              <a:rPr lang="ko-KR" altLang="en-US" sz="1100" dirty="0"/>
              <a:t>방식에서 눈여겨볼 내용은 </a:t>
            </a:r>
            <a:r>
              <a:rPr lang="en-US" altLang="ko-KR" sz="1100" dirty="0"/>
              <a:t>HTTP </a:t>
            </a:r>
            <a:r>
              <a:rPr lang="ko-KR" altLang="en-US" sz="1100" dirty="0"/>
              <a:t>바디 값을 담는 방법과 커스텀 헤더를 구가하는 방법이다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19950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1EEB-5590-D3D9-838B-1361DCE80E97}"/>
              </a:ext>
            </a:extLst>
          </p:cNvPr>
          <p:cNvSpPr txBox="1"/>
          <p:nvPr/>
        </p:nvSpPr>
        <p:spPr>
          <a:xfrm>
            <a:off x="4067410" y="1400794"/>
            <a:ext cx="7101018" cy="3816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postWithHeader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baseUrl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defaultHeader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MediaType.APPLICATION_JSON_VALUE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!!");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memberDto.setEmail</a:t>
            </a:r>
            <a:r>
              <a:rPr lang="en-US" altLang="ko-KR" sz="1100" dirty="0">
                <a:latin typeface="Consolas" panose="020B0609020204030204" pitchFamily="49" charset="0"/>
              </a:rPr>
              <a:t>("flature@gmail.com");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memberDto.setOrganization</a:t>
            </a:r>
            <a:r>
              <a:rPr lang="en-US" altLang="ko-KR" sz="1100" dirty="0">
                <a:latin typeface="Consolas" panose="020B0609020204030204" pitchFamily="49" charset="0"/>
              </a:rPr>
              <a:t>("Around Hub Studio");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.post()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</a:t>
            </a:r>
            <a:r>
              <a:rPr lang="en-US" altLang="ko-KR" sz="1100" dirty="0">
                <a:latin typeface="Consolas" panose="020B0609020204030204" pitchFamily="49" charset="0"/>
              </a:rPr>
              <a:t> -&gt; 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uriBuilder.path</a:t>
            </a:r>
            <a:r>
              <a:rPr lang="en-US" altLang="ko-KR" sz="1100" dirty="0"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/add-header")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.build())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bodyValue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.header("my-header", 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 API")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.retrieve()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toEntity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MemberDto.class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37C48557-B185-9C76-953B-631CBA5ACCCC}"/>
              </a:ext>
            </a:extLst>
          </p:cNvPr>
          <p:cNvSpPr/>
          <p:nvPr/>
        </p:nvSpPr>
        <p:spPr>
          <a:xfrm>
            <a:off x="988486" y="1500188"/>
            <a:ext cx="2893552" cy="1528763"/>
          </a:xfrm>
          <a:prstGeom prst="wedgeRectCallout">
            <a:avLst>
              <a:gd name="adj1" fmla="val 58450"/>
              <a:gd name="adj2" fmla="val -25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postWithHeader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</a:t>
            </a:r>
            <a:r>
              <a:rPr lang="en-US" altLang="ko-KR" sz="1100" dirty="0"/>
              <a:t>POST </a:t>
            </a:r>
            <a:r>
              <a:rPr lang="ko-KR" altLang="en-US" sz="1100" dirty="0"/>
              <a:t>요청을 보낼 때 헤더를 추가해서 보내는 예제이다</a:t>
            </a:r>
            <a:r>
              <a:rPr lang="en-US" altLang="ko-KR" sz="1100" dirty="0"/>
              <a:t>. </a:t>
            </a:r>
            <a:r>
              <a:rPr lang="ko-KR" altLang="en-US" sz="1100" dirty="0"/>
              <a:t>전반적인 내용은 동일하며</a:t>
            </a:r>
            <a:r>
              <a:rPr lang="en-US" altLang="ko-KR" sz="1100" dirty="0"/>
              <a:t>, header() </a:t>
            </a:r>
            <a:r>
              <a:rPr lang="ko-KR" altLang="en-US" sz="1100" dirty="0"/>
              <a:t>메서드를 사용해 헤더에 값을 추가했다</a:t>
            </a:r>
            <a:r>
              <a:rPr lang="en-US" altLang="ko-KR" sz="1100" dirty="0"/>
              <a:t>. </a:t>
            </a:r>
            <a:r>
              <a:rPr lang="ko-KR" altLang="en-US" sz="1100" dirty="0"/>
              <a:t>일반적으로 임의로 추가한 헤더에는 외부 </a:t>
            </a:r>
            <a:r>
              <a:rPr lang="en-US" altLang="ko-KR" sz="1100" dirty="0"/>
              <a:t>API</a:t>
            </a:r>
            <a:r>
              <a:rPr lang="ko-KR" altLang="en-US" sz="1100" dirty="0"/>
              <a:t>를 사용하기 위해 인증된 </a:t>
            </a:r>
            <a:r>
              <a:rPr lang="ko-KR" altLang="en-US" sz="1100" dirty="0" err="1"/>
              <a:t>토큰값을</a:t>
            </a:r>
            <a:r>
              <a:rPr lang="ko-KR" altLang="en-US" sz="1100" dirty="0"/>
              <a:t> 담아 전달한다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 err="1"/>
          </a:p>
        </p:txBody>
      </p:sp>
    </p:spTree>
    <p:extLst>
      <p:ext uri="{BB962C8B-B14F-4D97-AF65-F5344CB8AC3E}">
        <p14:creationId xmlns:p14="http://schemas.microsoft.com/office/powerpoint/2010/main" val="35071555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E1218A-D3F1-ACCD-488C-1E270AF6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1417800"/>
            <a:ext cx="9841706" cy="41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6FF102-DA5B-C75F-B2A9-027CEA24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544" y="4884775"/>
            <a:ext cx="4095962" cy="866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19009A-7EF5-6B81-E68F-D5772F2D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76" y="1382070"/>
            <a:ext cx="4919326" cy="44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78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BFCC26-0843-E7AB-7D35-DF8A156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28" y="1504638"/>
            <a:ext cx="7352449" cy="11742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254814-9BBD-9EFA-6721-449C6FF11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10" y="2970176"/>
            <a:ext cx="9097379" cy="15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70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13.1 </a:t>
            </a:r>
            <a:r>
              <a:rPr lang="ko-KR" altLang="en-US" sz="1400" b="1" dirty="0">
                <a:solidFill>
                  <a:srgbClr val="7030A0"/>
                </a:solidFill>
              </a:rPr>
              <a:t>보안 용어 이해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시큐리티의</a:t>
            </a:r>
            <a:r>
              <a:rPr lang="ko-KR" altLang="en-US" sz="1400" b="1" dirty="0">
                <a:solidFill>
                  <a:srgbClr val="7030A0"/>
                </a:solidFill>
              </a:rPr>
              <a:t> 동작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 JWT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시큐리티와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JWT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5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13.1 </a:t>
            </a:r>
            <a:r>
              <a:rPr lang="ko-KR" altLang="en-US" sz="1400" b="1">
                <a:solidFill>
                  <a:srgbClr val="7030A0"/>
                </a:solidFill>
              </a:rPr>
              <a:t>보안 용어 이해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13.1.1 </a:t>
            </a:r>
            <a:r>
              <a:rPr lang="ko-KR" altLang="en-US" sz="1400" b="1">
                <a:solidFill>
                  <a:srgbClr val="7030A0"/>
                </a:solidFill>
              </a:rPr>
              <a:t>인증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9278" y="977867"/>
            <a:ext cx="9557753" cy="146010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69786" y="3113662"/>
            <a:ext cx="9618941" cy="651094"/>
            <a:chOff x="1269786" y="3113662"/>
            <a:chExt cx="9618941" cy="65109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69786" y="3123002"/>
              <a:ext cx="9618941" cy="64175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71763" y="3169599"/>
              <a:ext cx="329414" cy="28907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042521" y="3113662"/>
              <a:ext cx="173041" cy="346083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69785" y="4449781"/>
            <a:ext cx="9550655" cy="1136631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2308951" y="2321575"/>
            <a:ext cx="292635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356451" y="4720039"/>
            <a:ext cx="1491867" cy="11475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13.1.2 </a:t>
            </a:r>
            <a:r>
              <a:rPr lang="ko-KR" altLang="en-US" sz="1400" b="1">
                <a:solidFill>
                  <a:srgbClr val="7030A0"/>
                </a:solidFill>
              </a:rPr>
              <a:t>인가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13.1.3 </a:t>
            </a:r>
            <a:r>
              <a:rPr lang="ko-KR" altLang="en-US" sz="1400" b="1">
                <a:solidFill>
                  <a:srgbClr val="7030A0"/>
                </a:solidFill>
              </a:rPr>
              <a:t>접근 주체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8693" y="1308064"/>
            <a:ext cx="9261079" cy="15494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8692" y="3603605"/>
            <a:ext cx="9179765" cy="88267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V="1">
            <a:off x="1480689" y="1565746"/>
            <a:ext cx="1491867" cy="11475"/>
          </a:xfrm>
          <a:prstGeom prst="line">
            <a:avLst/>
          </a:prstGeom>
          <a:noFill/>
          <a:ln w="25400" cap="flat" cmpd="sng" algn="ctr">
            <a:solidFill>
              <a:srgbClr val="FF6600">
                <a:alpha val="100000"/>
              </a:srgbClr>
            </a:solidFill>
            <a:prstDash val="solid"/>
            <a:miter/>
          </a:ln>
        </p:spPr>
      </p:cxnSp>
      <p:cxnSp>
        <p:nvCxnSpPr>
          <p:cNvPr id="10" name="직선 연결선 9"/>
          <p:cNvCxnSpPr/>
          <p:nvPr/>
        </p:nvCxnSpPr>
        <p:spPr>
          <a:xfrm flipV="1">
            <a:off x="2818580" y="2517467"/>
            <a:ext cx="7671210" cy="2048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1497371" y="2773516"/>
            <a:ext cx="4885403" cy="1024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시큐리티의</a:t>
            </a:r>
            <a:r>
              <a:rPr lang="ko-KR" altLang="en-US" sz="1400" b="1" dirty="0">
                <a:solidFill>
                  <a:srgbClr val="7030A0"/>
                </a:solidFill>
              </a:rPr>
              <a:t> 동작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0C170-061E-7DF7-6AC1-CC56917C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31" y="1297766"/>
            <a:ext cx="9185065" cy="659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2C8EC-8DA8-AF4B-4014-833BEBB4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31" y="2651115"/>
            <a:ext cx="9076018" cy="4135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08341A-2E6C-CAAE-F769-386C1A04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83" y="3064668"/>
            <a:ext cx="6496384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199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13.3 </a:t>
            </a:r>
            <a:r>
              <a:rPr lang="ko-KR" altLang="en-US" sz="1400" b="1">
                <a:solidFill>
                  <a:srgbClr val="7030A0"/>
                </a:solidFill>
              </a:rPr>
              <a:t>스프링 시큐리티의 동작 구조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6303" y="1292205"/>
            <a:ext cx="8987004" cy="865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6303" y="2250192"/>
            <a:ext cx="4337273" cy="34291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9805" y="2347282"/>
            <a:ext cx="4712265" cy="311098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>
                <a:latin typeface="Consolas"/>
              </a:rPr>
              <a:t>DelegatingFilterProxy</a:t>
            </a:r>
            <a:r>
              <a:rPr lang="ko-KR" altLang="en-US" sz="1100">
                <a:latin typeface="Consolas"/>
              </a:rPr>
              <a:t>는 서블릿 컨테이너의 생명주기와 스프링 애플리케이션 컨텍스트</a:t>
            </a:r>
            <a:r>
              <a:rPr lang="en-US" altLang="ko-KR" sz="1100">
                <a:latin typeface="Consolas"/>
              </a:rPr>
              <a:t>(Application Context) </a:t>
            </a:r>
            <a:r>
              <a:rPr lang="ko-KR" altLang="en-US" sz="1100">
                <a:latin typeface="Consolas"/>
              </a:rPr>
              <a:t>사이에서 다리 역할을 수행하는 필터 구현체이다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표준 서블릿 필터를 구현하고 있으며</a:t>
            </a:r>
            <a:r>
              <a:rPr lang="en-US" altLang="ko-KR" sz="1100">
                <a:latin typeface="Consolas"/>
              </a:rPr>
              <a:t>, </a:t>
            </a:r>
            <a:r>
              <a:rPr lang="ko-KR" altLang="en-US" sz="1100">
                <a:latin typeface="Consolas"/>
              </a:rPr>
              <a:t>역할을 위임할 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필터체인 프록시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(FliterChainProxy)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를 내부에 가지고 있다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. 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필터체인 프록시는 스프링 부트의 자동 설정에 의해 자동 생성된다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.</a:t>
            </a:r>
            <a:endParaRPr lang="en-US" altLang="ko-KR" sz="1100">
              <a:latin typeface="Consola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>
              <a:latin typeface="Consola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latin typeface="Consolas"/>
              </a:rPr>
              <a:t>필터체인 프록시는 스프링 시큐리티에서 제공하는 필터로서 보안 필터체인</a:t>
            </a:r>
            <a:r>
              <a:rPr lang="en-US" altLang="ko-KR" sz="1100">
                <a:latin typeface="Consolas"/>
              </a:rPr>
              <a:t>(SecurityFilterChain)</a:t>
            </a:r>
            <a:r>
              <a:rPr lang="ko-KR" altLang="en-US" sz="1100">
                <a:latin typeface="Consolas"/>
              </a:rPr>
              <a:t>을 통해 많은 보안 필터</a:t>
            </a:r>
            <a:r>
              <a:rPr lang="en-US" altLang="ko-KR" sz="1100">
                <a:latin typeface="Consolas"/>
              </a:rPr>
              <a:t>(Security Filter)</a:t>
            </a:r>
            <a:r>
              <a:rPr lang="ko-KR" altLang="en-US" sz="1100">
                <a:latin typeface="Consolas"/>
              </a:rPr>
              <a:t>를 사용할 수 있다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필터체인 프록시에서 사용할 수 있는 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보안 필터체인은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List 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형식으로 담을 수 있게 설정돼 있어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URI </a:t>
            </a:r>
            <a:r>
              <a:rPr lang="ko-KR" altLang="en-US" sz="1100" b="1">
                <a:solidFill>
                  <a:srgbClr val="800080"/>
                </a:solidFill>
                <a:latin typeface="Consolas"/>
              </a:rPr>
              <a:t>패턴에 따라 특정 보안필터 체인을 선택해 사용</a:t>
            </a:r>
            <a:r>
              <a:rPr lang="ko-KR" altLang="en-US" sz="1100">
                <a:latin typeface="Consolas"/>
              </a:rPr>
              <a:t>하게 된다</a:t>
            </a:r>
            <a:r>
              <a:rPr lang="en-US" altLang="ko-KR" sz="1100">
                <a:latin typeface="Consolas"/>
              </a:rPr>
              <a:t>.</a:t>
            </a:r>
            <a:endParaRPr lang="en-US" altLang="ko-KR" sz="1100">
              <a:solidFill>
                <a:srgbClr val="FF0000"/>
              </a:solidFill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13.3 </a:t>
            </a:r>
            <a:r>
              <a:rPr lang="ko-KR" altLang="en-US" sz="1400" b="1">
                <a:solidFill>
                  <a:srgbClr val="7030A0"/>
                </a:solidFill>
              </a:rPr>
              <a:t>스프링 시큐리티의 동작 구조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9951" y="1343012"/>
            <a:ext cx="8936262" cy="5572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0089" y="1998566"/>
            <a:ext cx="3105310" cy="37466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1357" y="1989040"/>
            <a:ext cx="3225966" cy="37657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9702" y="1900238"/>
            <a:ext cx="2698889" cy="17399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57122" y="3751662"/>
            <a:ext cx="4306792" cy="2469841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800080"/>
                </a:solidFill>
                <a:latin typeface="Consolas"/>
              </a:rPr>
              <a:t>보안 필터체인은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WebSecurityConfigurerAdapter </a:t>
            </a:r>
            <a:r>
              <a:rPr lang="ko-KR" altLang="en-US" sz="1200" b="1">
                <a:solidFill>
                  <a:srgbClr val="800080"/>
                </a:solidFill>
                <a:latin typeface="Consolas"/>
              </a:rPr>
              <a:t>클래스를 상속 받아 설정</a:t>
            </a:r>
            <a:r>
              <a:rPr lang="ko-KR" altLang="en-US" sz="1200">
                <a:latin typeface="Consolas"/>
              </a:rPr>
              <a:t>할 수 있다</a:t>
            </a:r>
            <a:r>
              <a:rPr lang="en-US" altLang="ko-KR" sz="1200">
                <a:latin typeface="Consolas"/>
              </a:rPr>
              <a:t>. </a:t>
            </a:r>
            <a:r>
              <a:rPr lang="ko-KR" altLang="en-US" sz="1200">
                <a:latin typeface="Consolas"/>
              </a:rPr>
              <a:t>앞에서 이야기한 것처럼 필터체인 프록시는 여러 보안 필터체인을 가질 수 있는데</a:t>
            </a:r>
            <a:r>
              <a:rPr lang="en-US" altLang="ko-KR" sz="1200">
                <a:latin typeface="Consolas"/>
              </a:rPr>
              <a:t>, </a:t>
            </a:r>
            <a:r>
              <a:rPr lang="ko-KR" altLang="en-US" sz="1200">
                <a:latin typeface="Consolas"/>
              </a:rPr>
              <a:t>여러 보안 필터체인을 만들기 위해서는 </a:t>
            </a:r>
            <a:r>
              <a:rPr lang="en-US" altLang="ko-KR" sz="1200">
                <a:latin typeface="Consolas"/>
              </a:rPr>
              <a:t>WebSecurityConfigurerAdapter </a:t>
            </a:r>
            <a:r>
              <a:rPr lang="ko-KR" altLang="en-US" sz="1200">
                <a:latin typeface="Consolas"/>
              </a:rPr>
              <a:t>클래스를 상속받은 클래스를 여러 개 생성하면 된다</a:t>
            </a:r>
            <a:r>
              <a:rPr lang="en-US" altLang="ko-KR" sz="1200">
                <a:latin typeface="Consolas"/>
              </a:rPr>
              <a:t>. 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ko-KR" altLang="en-US" sz="1200">
                <a:latin typeface="Consolas"/>
              </a:rPr>
              <a:t>이때 </a:t>
            </a:r>
            <a:r>
              <a:rPr lang="en-US" altLang="ko-KR" sz="1200">
                <a:latin typeface="Consolas"/>
              </a:rPr>
              <a:t>WebSecurityConfigurerAdapter </a:t>
            </a:r>
            <a:r>
              <a:rPr lang="ko-KR" altLang="en-US" sz="1200">
                <a:latin typeface="Consolas"/>
              </a:rPr>
              <a:t>클래스에는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@Order </a:t>
            </a:r>
            <a:r>
              <a:rPr lang="ko-KR" altLang="en-US" sz="1200" b="1">
                <a:solidFill>
                  <a:srgbClr val="800080"/>
                </a:solidFill>
                <a:latin typeface="Consolas"/>
              </a:rPr>
              <a:t>어노테이션을 통해 우선순위가 지정</a:t>
            </a:r>
            <a:r>
              <a:rPr lang="ko-KR" altLang="en-US" sz="1200">
                <a:latin typeface="Consolas"/>
              </a:rPr>
              <a:t>돼 있는데</a:t>
            </a:r>
            <a:r>
              <a:rPr lang="en-US" altLang="ko-KR" sz="1200">
                <a:latin typeface="Consolas"/>
              </a:rPr>
              <a:t>, 2</a:t>
            </a:r>
            <a:r>
              <a:rPr lang="ko-KR" altLang="en-US" sz="1200">
                <a:latin typeface="Consolas"/>
              </a:rPr>
              <a:t>개 이상의 클래스를 생성했을 때 똑같은 설정으로 우선순위가 </a:t>
            </a:r>
            <a:r>
              <a:rPr lang="en-US" altLang="ko-KR" sz="1200">
                <a:latin typeface="Consolas"/>
              </a:rPr>
              <a:t>100</a:t>
            </a:r>
            <a:r>
              <a:rPr lang="ko-KR" altLang="en-US" sz="1200">
                <a:latin typeface="Consolas"/>
              </a:rPr>
              <a:t>이 설정돼 있으면 예외가 발생하기 때문에 상속받은 클래스에서 </a:t>
            </a:r>
            <a:r>
              <a:rPr lang="en-US" altLang="ko-KR" sz="1200">
                <a:latin typeface="Consolas"/>
              </a:rPr>
              <a:t>@Order </a:t>
            </a:r>
            <a:r>
              <a:rPr lang="ko-KR" altLang="en-US" sz="1200">
                <a:latin typeface="Consolas"/>
              </a:rPr>
              <a:t>어노테이션을 지정해 순서를 정하는 것이 중요하다</a:t>
            </a:r>
            <a:r>
              <a:rPr lang="en-US" altLang="ko-KR" sz="1200">
                <a:latin typeface="Consolas"/>
              </a:rPr>
              <a:t>. </a:t>
            </a:r>
            <a:r>
              <a:rPr lang="ko-KR" altLang="en-US" sz="1200">
                <a:latin typeface="Consolas"/>
              </a:rPr>
              <a:t>별도의 설정이 없으면 </a:t>
            </a:r>
            <a:r>
              <a:rPr lang="en-US" altLang="ko-KR" sz="1200">
                <a:latin typeface="Consolas"/>
              </a:rPr>
              <a:t>… 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next page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13.3 </a:t>
            </a:r>
            <a:r>
              <a:rPr lang="ko-KR" altLang="en-US" sz="1400" b="1">
                <a:solidFill>
                  <a:srgbClr val="7030A0"/>
                </a:solidFill>
              </a:rPr>
              <a:t>스프링 시큐리티의 동작 구조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1111" y="1276335"/>
            <a:ext cx="8115569" cy="7524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7535" y="2592558"/>
            <a:ext cx="7138923" cy="3315099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1415435" y="1933677"/>
            <a:ext cx="2898468" cy="2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rot="16200000" flipH="1">
            <a:off x="3736387" y="2022784"/>
            <a:ext cx="1771853" cy="1634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127092" y="3429000"/>
            <a:ext cx="1761612" cy="5120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9367" y="2328928"/>
            <a:ext cx="3508207" cy="27736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83302" y="3467100"/>
            <a:ext cx="1188064" cy="605195"/>
          </a:xfrm>
          <a:prstGeom prst="rect">
            <a:avLst/>
          </a:prstGeom>
          <a:noFill/>
          <a:ln w="381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48524" y="3400425"/>
            <a:ext cx="1147096" cy="318421"/>
          </a:xfrm>
          <a:prstGeom prst="rect">
            <a:avLst/>
          </a:prstGeom>
          <a:noFill/>
          <a:ln w="381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9633" y="2445979"/>
            <a:ext cx="1321209" cy="267211"/>
          </a:xfrm>
          <a:prstGeom prst="rect">
            <a:avLst/>
          </a:prstGeom>
          <a:noFill/>
          <a:ln w="381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820885" y="4646956"/>
            <a:ext cx="378951" cy="28677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13.3 </a:t>
            </a:r>
            <a:r>
              <a:rPr lang="ko-KR" altLang="en-US" sz="1400" b="1">
                <a:solidFill>
                  <a:srgbClr val="7030A0"/>
                </a:solidFill>
              </a:rPr>
              <a:t>스프링 시큐리티의 동작 구조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0876" y="1414736"/>
            <a:ext cx="9807645" cy="4554373"/>
          </a:xfrm>
          <a:prstGeom prst="rect">
            <a:avLst/>
          </a:prstGeom>
        </p:spPr>
      </p:pic>
      <p:sp>
        <p:nvSpPr>
          <p:cNvPr id="4" name="순서도: 자기 디스크 3"/>
          <p:cNvSpPr/>
          <p:nvPr/>
        </p:nvSpPr>
        <p:spPr>
          <a:xfrm>
            <a:off x="11007162" y="3651739"/>
            <a:ext cx="751951" cy="458884"/>
          </a:xfrm>
          <a:prstGeom prst="flowChartMagneticDisk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DB</a:t>
            </a:r>
            <a:endParaRPr lang="ko-KR" altLang="en-US" sz="1400"/>
          </a:p>
        </p:txBody>
      </p:sp>
      <p:cxnSp>
        <p:nvCxnSpPr>
          <p:cNvPr id="10" name="직선 연결선 9"/>
          <p:cNvCxnSpPr/>
          <p:nvPr/>
        </p:nvCxnSpPr>
        <p:spPr>
          <a:xfrm>
            <a:off x="10668410" y="3900129"/>
            <a:ext cx="297016" cy="0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25954" y="2229259"/>
            <a:ext cx="1853788" cy="38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(2)username</a:t>
            </a:r>
            <a:r>
              <a:rPr lang="ko-KR" altLang="en-US" sz="1000"/>
              <a:t>과 </a:t>
            </a:r>
            <a:r>
              <a:rPr lang="en-US" altLang="ko-KR" sz="1000"/>
              <a:t>password </a:t>
            </a:r>
          </a:p>
          <a:p>
            <a:pPr>
              <a:defRPr/>
            </a:pPr>
            <a:r>
              <a:rPr lang="ko-KR" altLang="en-US" sz="1000"/>
              <a:t>축출 </a:t>
            </a:r>
            <a:r>
              <a:rPr lang="ko-KR" altLang="en-US" sz="1000" b="1">
                <a:solidFill>
                  <a:srgbClr val="800080"/>
                </a:solidFill>
              </a:rPr>
              <a:t>토큰</a:t>
            </a:r>
            <a:r>
              <a:rPr lang="ko-KR" altLang="en-US" sz="1000"/>
              <a:t> 형성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90230" y="2628797"/>
            <a:ext cx="921772" cy="236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(3)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토큰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전달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00067" y="2417711"/>
            <a:ext cx="1700160" cy="237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(4)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인증을 위해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토큰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전달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74832" y="3276600"/>
            <a:ext cx="1095888" cy="394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(5)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토큰의 정보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전달</a:t>
            </a:r>
          </a:p>
        </p:txBody>
      </p:sp>
      <p:cxnSp>
        <p:nvCxnSpPr>
          <p:cNvPr id="17" name="직선 연결선 16"/>
          <p:cNvCxnSpPr/>
          <p:nvPr/>
        </p:nvCxnSpPr>
        <p:spPr>
          <a:xfrm rot="16200000" flipH="1">
            <a:off x="4219580" y="3510940"/>
            <a:ext cx="4537178" cy="10232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03044" y="4234855"/>
            <a:ext cx="1474836" cy="69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(6)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전달받은 정보를 통해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일치하는 사용자를  찾아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UserDetails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객체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99458" y="3486150"/>
            <a:ext cx="1628465" cy="23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(7)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UserDetails 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객체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전달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02916" y="2467977"/>
            <a:ext cx="1474836" cy="235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(7)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인증</a:t>
            </a:r>
            <a:r>
              <a:rPr kumimoji="0" lang="ko-KR" altLang="en-US" sz="1000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을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수행하고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...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21164" y="3025795"/>
            <a:ext cx="1474836" cy="391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(8)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검증된 </a:t>
            </a:r>
            <a:endParaRPr kumimoji="0" lang="ko-KR" altLang="en-US" sz="1000" b="1" i="0" u="none" strike="noStrike" kern="1200" cap="none" spc="0" normalizeH="0" baseline="0">
              <a:solidFill>
                <a:srgbClr val="8000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토큰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전달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62441" y="3003467"/>
            <a:ext cx="880804" cy="547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(7)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성공 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권한을 담은 </a:t>
            </a:r>
            <a:endParaRPr kumimoji="0" lang="ko-KR" altLang="en-US" sz="1000" b="1" i="0" u="none" strike="noStrike" kern="1200" cap="none" spc="0" normalizeH="0" baseline="0">
              <a:solidFill>
                <a:srgbClr val="80008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토큰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전달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5741" y="3231729"/>
            <a:ext cx="1085643" cy="395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(9)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검증된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토큰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저장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93273" y="3093924"/>
            <a:ext cx="1679675" cy="39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전달하는 정보를 해당 필터에서 인증 절차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13.3 </a:t>
            </a:r>
            <a:r>
              <a:rPr lang="ko-KR" altLang="en-US" sz="1400" b="1">
                <a:solidFill>
                  <a:srgbClr val="7030A0"/>
                </a:solidFill>
              </a:rPr>
              <a:t>스프링 시큐리티의 동작 구조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9006" y="1209575"/>
            <a:ext cx="8825125" cy="41310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7505" y="5340629"/>
            <a:ext cx="8268125" cy="95254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4369" y="508974"/>
            <a:ext cx="4384802" cy="931893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6915356" y="5569564"/>
            <a:ext cx="289846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63663" y="5796320"/>
            <a:ext cx="1085643" cy="1024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162FE7-8B5B-DFF5-ADAE-02CB0ECB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62" y="1333215"/>
            <a:ext cx="9177988" cy="439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98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 JWT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13.4.1 JWT</a:t>
            </a:r>
            <a:r>
              <a:rPr lang="ko-KR" altLang="en-US" sz="1400" b="1" dirty="0">
                <a:solidFill>
                  <a:srgbClr val="7030A0"/>
                </a:solidFill>
              </a:rPr>
              <a:t>의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B72E60-B76C-8E51-58D9-13F469CC1987}"/>
              </a:ext>
            </a:extLst>
          </p:cNvPr>
          <p:cNvGrpSpPr/>
          <p:nvPr/>
        </p:nvGrpSpPr>
        <p:grpSpPr>
          <a:xfrm>
            <a:off x="1245180" y="1375551"/>
            <a:ext cx="9208620" cy="896164"/>
            <a:chOff x="1245180" y="1375551"/>
            <a:chExt cx="9208620" cy="8961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82C57C-2295-CAC3-D08E-2913B7939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5180" y="1375551"/>
              <a:ext cx="9208620" cy="8961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B007C8-2D28-E249-6E87-13AB18C9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4933" y="1622804"/>
              <a:ext cx="187330" cy="25217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18C99F3-92EB-8319-3CAF-E5818C593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80" y="3097317"/>
            <a:ext cx="3429176" cy="13462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51EBE7-DBA1-66E6-5C21-CBCAF079D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02" y="4495792"/>
            <a:ext cx="3613336" cy="3238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BBF6E9-EF1E-9CBB-C254-8AE9616D3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855" y="5060318"/>
            <a:ext cx="3429176" cy="7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66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13.4.1 JWT</a:t>
            </a:r>
            <a:r>
              <a:rPr lang="ko-KR" altLang="en-US" sz="1400" b="1" dirty="0">
                <a:solidFill>
                  <a:srgbClr val="7030A0"/>
                </a:solidFill>
              </a:rPr>
              <a:t>의 구조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4DE5F-1470-8CBA-158C-B54EDCAA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48" y="1341421"/>
            <a:ext cx="8766878" cy="65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FFFE0-4579-4AF0-9EB5-8C5C1C13BF28}"/>
              </a:ext>
            </a:extLst>
          </p:cNvPr>
          <p:cNvSpPr txBox="1"/>
          <p:nvPr/>
        </p:nvSpPr>
        <p:spPr>
          <a:xfrm>
            <a:off x="1390975" y="2045106"/>
            <a:ext cx="3702518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latin typeface="Consolas" panose="020B0609020204030204" pitchFamily="49" charset="0"/>
              </a:rPr>
              <a:t>alg</a:t>
            </a:r>
            <a:r>
              <a:rPr lang="en-US" altLang="ko-KR" sz="1100" dirty="0">
                <a:latin typeface="Consolas" panose="020B0609020204030204" pitchFamily="49" charset="0"/>
              </a:rPr>
              <a:t>" : "HS256",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latin typeface="Consolas" panose="020B0609020204030204" pitchFamily="49" charset="0"/>
              </a:rPr>
              <a:t>typ</a:t>
            </a:r>
            <a:r>
              <a:rPr lang="en-US" altLang="ko-KR" sz="1100" dirty="0">
                <a:latin typeface="Consolas" panose="020B0609020204030204" pitchFamily="49" charset="0"/>
              </a:rPr>
              <a:t>" : "JWT"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8D2397-EAFE-34A0-4323-5B8A020FA192}"/>
              </a:ext>
            </a:extLst>
          </p:cNvPr>
          <p:cNvGrpSpPr/>
          <p:nvPr/>
        </p:nvGrpSpPr>
        <p:grpSpPr>
          <a:xfrm>
            <a:off x="1390975" y="2924757"/>
            <a:ext cx="9018147" cy="1284318"/>
            <a:chOff x="1390975" y="3101945"/>
            <a:chExt cx="9018147" cy="12843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8C9C7B-488C-F04A-32E4-7ED371A47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0975" y="3101945"/>
              <a:ext cx="9018147" cy="128431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576E215-5A46-0770-4E68-82851FFF3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5388" y="3355364"/>
              <a:ext cx="182166" cy="25223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45558C7-4E44-91B1-8998-26C1252E3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084" y="4281210"/>
            <a:ext cx="8360097" cy="17600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56BA1D-78EA-7C22-7AB7-E9DD91CDF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413" y="5377818"/>
            <a:ext cx="436947" cy="242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2602C8-4921-6477-D3B7-59FCB3ACB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83" y="5709832"/>
            <a:ext cx="436947" cy="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28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13.4.1 JWT</a:t>
            </a:r>
            <a:r>
              <a:rPr lang="ko-KR" altLang="en-US" sz="1400" b="1">
                <a:solidFill>
                  <a:srgbClr val="7030A0"/>
                </a:solidFill>
              </a:rPr>
              <a:t>의 구조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12637" y="1222297"/>
            <a:ext cx="9016163" cy="3249690"/>
            <a:chOff x="1212637" y="1222297"/>
            <a:chExt cx="9016163" cy="324969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2637" y="1222297"/>
              <a:ext cx="9016163" cy="324969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73533" y="4115587"/>
              <a:ext cx="158758" cy="241312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2637" y="4471986"/>
            <a:ext cx="7289810" cy="4000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4564" y="4850606"/>
            <a:ext cx="8541430" cy="4000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69569" y="5282355"/>
            <a:ext cx="2762722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"sub" : "wikibooks payload",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"exp" : "1602076408",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"userId" : "wikibooks",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"username" : "flature"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  <a:endParaRPr lang="en-US" altLang="ko-KR" sz="110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69990" y="5655368"/>
            <a:ext cx="4032457" cy="361969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flipV="1">
            <a:off x="1347933" y="1516784"/>
            <a:ext cx="90920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309833" y="4819761"/>
            <a:ext cx="909204" cy="0"/>
          </a:xfrm>
          <a:prstGeom prst="line">
            <a:avLst/>
          </a:prstGeom>
          <a:noFill/>
          <a:ln w="254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24" name="직선 연결선 23"/>
          <p:cNvCxnSpPr/>
          <p:nvPr/>
        </p:nvCxnSpPr>
        <p:spPr>
          <a:xfrm flipV="1">
            <a:off x="1315694" y="5162661"/>
            <a:ext cx="909204" cy="0"/>
          </a:xfrm>
          <a:prstGeom prst="line">
            <a:avLst/>
          </a:prstGeom>
          <a:noFill/>
          <a:ln w="254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13.4.1 JWT</a:t>
            </a:r>
            <a:r>
              <a:rPr lang="ko-KR" altLang="en-US" sz="1400" b="1">
                <a:solidFill>
                  <a:srgbClr val="7030A0"/>
                </a:solidFill>
              </a:rPr>
              <a:t>의 구조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5275" y="2446095"/>
            <a:ext cx="3666800" cy="9387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HMACSHA256(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base64UrlEncode(header) + "." +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base64UrlEncode(payload),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secret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)</a:t>
            </a:r>
            <a:endParaRPr lang="en-US" altLang="ko-KR" sz="110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3917" y="1324747"/>
            <a:ext cx="9290264" cy="95102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427782" y="3472965"/>
            <a:ext cx="8155417" cy="398948"/>
            <a:chOff x="1427782" y="3472965"/>
            <a:chExt cx="8155417" cy="39894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27782" y="3472965"/>
              <a:ext cx="8155417" cy="39894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191165" y="3562515"/>
              <a:ext cx="702429" cy="2808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chemeClr val="bg2">
                      <a:lumMod val="50000"/>
                    </a:schemeClr>
                  </a:solidFill>
                </a:rPr>
                <a:t>메시지가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7762" y="2613890"/>
            <a:ext cx="2276475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13.4.2 JWT </a:t>
            </a:r>
            <a:r>
              <a:rPr lang="ko-KR" altLang="en-US" sz="1400" b="1" dirty="0" err="1">
                <a:solidFill>
                  <a:srgbClr val="7030A0"/>
                </a:solidFill>
              </a:rPr>
              <a:t>디버거</a:t>
            </a:r>
            <a:r>
              <a:rPr lang="ko-KR" altLang="en-US" sz="1400" b="1" dirty="0">
                <a:solidFill>
                  <a:srgbClr val="7030A0"/>
                </a:solidFill>
              </a:rPr>
              <a:t> 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F621B-7579-D5AA-CB28-5C63D30BB417}"/>
              </a:ext>
            </a:extLst>
          </p:cNvPr>
          <p:cNvSpPr txBox="1"/>
          <p:nvPr/>
        </p:nvSpPr>
        <p:spPr>
          <a:xfrm>
            <a:off x="1449181" y="1739312"/>
            <a:ext cx="3666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u="sng" dirty="0">
                <a:solidFill>
                  <a:srgbClr val="005B99"/>
                </a:solidFill>
                <a:effectLst/>
                <a:latin typeface="NanumSquareRound"/>
                <a:hlinkClick r:id="rId2"/>
              </a:rPr>
              <a:t>https://jwt.io/#debugger-io</a:t>
            </a:r>
            <a:endParaRPr lang="en-US" altLang="ko-KR" sz="1400" b="0" i="0" dirty="0">
              <a:solidFill>
                <a:srgbClr val="3D4144"/>
              </a:solidFill>
              <a:effectLst/>
              <a:latin typeface="NanumSquareRoun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5EBE7-2387-4142-454A-7094714A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81" y="1319780"/>
            <a:ext cx="9113708" cy="401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433B8D-72A5-364D-7E3A-51325C48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2142958"/>
            <a:ext cx="6332749" cy="3810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83CDF5-54B7-14A2-5BE5-EAA4F0277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193" y="5396675"/>
            <a:ext cx="3470382" cy="996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7B87E9-5A64-0100-A148-01E2AB32F6CE}"/>
              </a:ext>
            </a:extLst>
          </p:cNvPr>
          <p:cNvSpPr txBox="1"/>
          <p:nvPr/>
        </p:nvSpPr>
        <p:spPr>
          <a:xfrm>
            <a:off x="7799599" y="4116135"/>
            <a:ext cx="3470382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Consolas" panose="020B0609020204030204" pitchFamily="49" charset="0"/>
              </a:rPr>
              <a:t>이 화면은 </a:t>
            </a:r>
            <a:r>
              <a:rPr lang="en-US" altLang="ko-KR" sz="1100" dirty="0">
                <a:latin typeface="Consolas" panose="020B0609020204030204" pitchFamily="49" charset="0"/>
              </a:rPr>
              <a:t>Encoded</a:t>
            </a:r>
            <a:r>
              <a:rPr lang="ko-KR" altLang="en-US" sz="1100" dirty="0">
                <a:latin typeface="Consolas" panose="020B0609020204030204" pitchFamily="49" charset="0"/>
              </a:rPr>
              <a:t>와 </a:t>
            </a:r>
            <a:r>
              <a:rPr lang="en-US" altLang="ko-KR" sz="1100" dirty="0">
                <a:latin typeface="Consolas" panose="020B0609020204030204" pitchFamily="49" charset="0"/>
              </a:rPr>
              <a:t>Decoded</a:t>
            </a:r>
            <a:r>
              <a:rPr lang="ko-KR" altLang="en-US" sz="1100" dirty="0">
                <a:latin typeface="Consolas" panose="020B0609020204030204" pitchFamily="49" charset="0"/>
              </a:rPr>
              <a:t>로 나눠져 있으며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양측의 내용이 일치하는지 사이트에서 확인할 수도 있고 </a:t>
            </a:r>
            <a:r>
              <a:rPr lang="en-US" altLang="ko-KR" sz="1100" dirty="0">
                <a:latin typeface="Consolas" panose="020B0609020204030204" pitchFamily="49" charset="0"/>
              </a:rPr>
              <a:t>Decoded</a:t>
            </a:r>
            <a:r>
              <a:rPr lang="ko-KR" altLang="en-US" sz="1100" dirty="0">
                <a:latin typeface="Consolas" panose="020B0609020204030204" pitchFamily="49" charset="0"/>
              </a:rPr>
              <a:t>의 내용을 변경하면 </a:t>
            </a:r>
            <a:r>
              <a:rPr lang="en-US" altLang="ko-KR" sz="1100" dirty="0">
                <a:latin typeface="Consolas" panose="020B0609020204030204" pitchFamily="49" charset="0"/>
              </a:rPr>
              <a:t>Encoded</a:t>
            </a:r>
            <a:r>
              <a:rPr lang="ko-KR" altLang="en-US" sz="1100" dirty="0">
                <a:latin typeface="Consolas" panose="020B0609020204030204" pitchFamily="49" charset="0"/>
              </a:rPr>
              <a:t>의 콘텐츠가 자동으로 반영된다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  <a:endParaRPr lang="en-US" altLang="ko-KR" sz="11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2034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시큐리티와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JWT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255556-E967-6C23-4B4E-D86EFB1E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99" y="1327881"/>
            <a:ext cx="8748404" cy="2586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2F3ADB-07BD-CBEE-0E71-2886A03A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402" y="2621328"/>
            <a:ext cx="2726285" cy="3302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B5BE4D-B534-3DA9-36C5-19C62EF40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222" y="1993436"/>
            <a:ext cx="3178049" cy="3842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53700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시큐리티와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JWT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115035-0266-0C6C-7BE9-B1ADC811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58" y="1328315"/>
            <a:ext cx="9548667" cy="600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D7DD0-54D6-3569-B3ED-8270C8BF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37" y="1750909"/>
            <a:ext cx="2730640" cy="4013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96106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13.5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시큐리티와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JWT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1468" y="1246972"/>
            <a:ext cx="6127292" cy="460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8791" y="1707356"/>
            <a:ext cx="5587789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&lt;dependency&gt;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&lt;</a:t>
            </a:r>
            <a:r>
              <a:rPr lang="en-US" altLang="ko-KR" sz="1200" dirty="0" err="1">
                <a:latin typeface="Consolas"/>
              </a:rPr>
              <a:t>groupId</a:t>
            </a:r>
            <a:r>
              <a:rPr lang="en-US" altLang="ko-KR" sz="1200" dirty="0">
                <a:latin typeface="Consolas"/>
              </a:rPr>
              <a:t>&gt;</a:t>
            </a:r>
            <a:r>
              <a:rPr lang="en-US" altLang="ko-KR" sz="1200" dirty="0" err="1">
                <a:latin typeface="Consolas"/>
              </a:rPr>
              <a:t>org.springframework.boot</a:t>
            </a:r>
            <a:r>
              <a:rPr lang="en-US" altLang="ko-KR" sz="1200" dirty="0">
                <a:latin typeface="Consolas"/>
              </a:rPr>
              <a:t>&lt;/</a:t>
            </a:r>
            <a:r>
              <a:rPr lang="en-US" altLang="ko-KR" sz="1200" dirty="0" err="1">
                <a:latin typeface="Consolas"/>
              </a:rPr>
              <a:t>groupId</a:t>
            </a:r>
            <a:r>
              <a:rPr lang="en-US" altLang="ko-KR" sz="1200" dirty="0">
                <a:latin typeface="Consolas"/>
              </a:rPr>
              <a:t>&gt;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&lt;</a:t>
            </a:r>
            <a:r>
              <a:rPr lang="en-US" altLang="ko-KR" sz="1200" dirty="0" err="1">
                <a:latin typeface="Consolas"/>
              </a:rPr>
              <a:t>artifactId</a:t>
            </a:r>
            <a:r>
              <a:rPr lang="en-US" altLang="ko-KR" sz="1200" dirty="0">
                <a:latin typeface="Consolas"/>
              </a:rPr>
              <a:t>&gt;spring-boot-starter-security&lt;/</a:t>
            </a:r>
            <a:r>
              <a:rPr lang="en-US" altLang="ko-KR" sz="1200" dirty="0" err="1">
                <a:latin typeface="Consolas"/>
              </a:rPr>
              <a:t>artifactId</a:t>
            </a:r>
            <a:r>
              <a:rPr lang="en-US" altLang="ko-KR" sz="1200" dirty="0">
                <a:latin typeface="Consolas"/>
              </a:rPr>
              <a:t>&gt;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&lt;/dependency&gt;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&lt;dependency&gt;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&lt;</a:t>
            </a:r>
            <a:r>
              <a:rPr lang="en-US" altLang="ko-KR" sz="1200" dirty="0" err="1">
                <a:latin typeface="Consolas"/>
              </a:rPr>
              <a:t>groupId</a:t>
            </a:r>
            <a:r>
              <a:rPr lang="en-US" altLang="ko-KR" sz="1200" dirty="0">
                <a:latin typeface="Consolas"/>
              </a:rPr>
              <a:t>&gt;</a:t>
            </a:r>
            <a:r>
              <a:rPr lang="en-US" altLang="ko-KR" sz="1200" dirty="0" err="1">
                <a:latin typeface="Consolas"/>
              </a:rPr>
              <a:t>io.jsonwebtoken</a:t>
            </a:r>
            <a:r>
              <a:rPr lang="en-US" altLang="ko-KR" sz="1200" dirty="0">
                <a:latin typeface="Consolas"/>
              </a:rPr>
              <a:t>&lt;/</a:t>
            </a:r>
            <a:r>
              <a:rPr lang="en-US" altLang="ko-KR" sz="1200" dirty="0" err="1">
                <a:latin typeface="Consolas"/>
              </a:rPr>
              <a:t>groupId</a:t>
            </a:r>
            <a:r>
              <a:rPr lang="en-US" altLang="ko-KR" sz="1200" dirty="0">
                <a:latin typeface="Consolas"/>
              </a:rPr>
              <a:t>&gt;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&lt;</a:t>
            </a:r>
            <a:r>
              <a:rPr lang="en-US" altLang="ko-KR" sz="1200" dirty="0" err="1">
                <a:latin typeface="Consolas"/>
              </a:rPr>
              <a:t>artifactId</a:t>
            </a:r>
            <a:r>
              <a:rPr lang="en-US" altLang="ko-KR" sz="1200" dirty="0">
                <a:latin typeface="Consolas"/>
              </a:rPr>
              <a:t>&gt;</a:t>
            </a:r>
            <a:r>
              <a:rPr lang="en-US" altLang="ko-KR" sz="1200" dirty="0" err="1">
                <a:latin typeface="Consolas"/>
              </a:rPr>
              <a:t>jjwt</a:t>
            </a:r>
            <a:r>
              <a:rPr lang="en-US" altLang="ko-KR" sz="1200" dirty="0">
                <a:latin typeface="Consolas"/>
              </a:rPr>
              <a:t>&lt;/</a:t>
            </a:r>
            <a:r>
              <a:rPr lang="en-US" altLang="ko-KR" sz="1200" dirty="0" err="1">
                <a:latin typeface="Consolas"/>
              </a:rPr>
              <a:t>artifactId</a:t>
            </a:r>
            <a:r>
              <a:rPr lang="en-US" altLang="ko-KR" sz="1200" dirty="0">
                <a:latin typeface="Consolas"/>
              </a:rPr>
              <a:t>&gt;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&lt;version&gt;0.9.1&lt;/version&gt;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&lt;/dependency&gt;</a:t>
            </a:r>
            <a:endParaRPr lang="en-US" altLang="ko-KR" sz="1200" dirty="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8791" y="3853137"/>
            <a:ext cx="9385907" cy="114034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9112826" y="4423309"/>
            <a:ext cx="1564722" cy="148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468581" y="4662921"/>
            <a:ext cx="9189460" cy="108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474210" y="4955165"/>
            <a:ext cx="9092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 </a:t>
            </a:r>
            <a:r>
              <a:rPr lang="ko-KR" altLang="en-US" sz="1400" b="1">
                <a:solidFill>
                  <a:srgbClr val="7030A0"/>
                </a:solidFill>
              </a:rPr>
              <a:t>스프링 시큐리티</a:t>
            </a:r>
            <a:r>
              <a:rPr lang="en-US" altLang="ko-KR" sz="1400" b="1">
                <a:solidFill>
                  <a:srgbClr val="7030A0"/>
                </a:solidFill>
              </a:rPr>
              <a:t> </a:t>
            </a:r>
            <a:r>
              <a:rPr lang="ko-KR" altLang="en-US" sz="1400" b="1">
                <a:solidFill>
                  <a:srgbClr val="7030A0"/>
                </a:solidFill>
              </a:rPr>
              <a:t>클래스 생성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0401" y="1243286"/>
            <a:ext cx="9807645" cy="4554373"/>
          </a:xfrm>
          <a:prstGeom prst="rect">
            <a:avLst/>
          </a:prstGeom>
        </p:spPr>
      </p:pic>
      <p:sp>
        <p:nvSpPr>
          <p:cNvPr id="4" name="순서도: 자기 디스크 3"/>
          <p:cNvSpPr/>
          <p:nvPr/>
        </p:nvSpPr>
        <p:spPr>
          <a:xfrm>
            <a:off x="11016687" y="3480289"/>
            <a:ext cx="751951" cy="458884"/>
          </a:xfrm>
          <a:prstGeom prst="flowChartMagneticDisk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DB</a:t>
            </a:r>
            <a:endParaRPr lang="ko-KR" altLang="en-US" sz="1400"/>
          </a:p>
        </p:txBody>
      </p:sp>
      <p:cxnSp>
        <p:nvCxnSpPr>
          <p:cNvPr id="10" name="직선 연결선 9"/>
          <p:cNvCxnSpPr/>
          <p:nvPr/>
        </p:nvCxnSpPr>
        <p:spPr>
          <a:xfrm>
            <a:off x="10677935" y="3728679"/>
            <a:ext cx="297016" cy="0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1233" y="2984475"/>
            <a:ext cx="3559428" cy="547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(5)</a:t>
            </a:r>
            <a:r>
              <a:rPr lang="ko-KR" altLang="en-US" sz="1000"/>
              <a:t> </a:t>
            </a:r>
            <a:r>
              <a:rPr lang="en-US" altLang="ko-KR" sz="1000"/>
              <a:t>JwtAuthenticationFilter</a:t>
            </a:r>
            <a:r>
              <a:rPr lang="ko-KR" altLang="en-US" sz="1000"/>
              <a:t> 생성</a:t>
            </a:r>
          </a:p>
          <a:p>
            <a:pPr>
              <a:defRPr/>
            </a:pPr>
            <a:r>
              <a:rPr lang="en-US" altLang="ko-KR" sz="1000"/>
              <a:t>springframework.web.filter.OncePerRequestFilter</a:t>
            </a:r>
            <a:r>
              <a:rPr lang="ko-KR" altLang="en-US" sz="1000"/>
              <a:t>에서 제공하는 클래스 상속하여 생성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50376" y="2257336"/>
            <a:ext cx="2818795" cy="239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(4)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JwtTokenProvider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생성 </a:t>
            </a:r>
            <a:r>
              <a:rPr kumimoji="0" lang="en-US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@Component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82539" y="5248493"/>
            <a:ext cx="3368760" cy="54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User Entity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생성 </a:t>
            </a:r>
            <a:r>
              <a:rPr kumimoji="0" lang="en-US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@Entity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springframework.security.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....</a:t>
            </a:r>
            <a:r>
              <a:rPr kumimoji="0" lang="en-US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UserDetails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에서 제공하는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interface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 클래스 생성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9078283" y="4935718"/>
            <a:ext cx="2139369" cy="242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(2)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UserRepository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생성</a:t>
            </a:r>
          </a:p>
        </p:txBody>
      </p:sp>
      <p:sp>
        <p:nvSpPr>
          <p:cNvPr id="27" name="TextBox 17"/>
          <p:cNvSpPr txBox="1"/>
          <p:nvPr/>
        </p:nvSpPr>
        <p:spPr>
          <a:xfrm>
            <a:off x="8895538" y="4148465"/>
            <a:ext cx="3147247" cy="54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(3)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UserDetailsServiceImpl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생성 </a:t>
            </a:r>
            <a:r>
              <a:rPr kumimoji="0" lang="en-US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@Service</a:t>
            </a:r>
            <a:endParaRPr kumimoji="0" lang="en-US" altLang="en-US" sz="1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UserDetailsService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interface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 클래스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(3-1)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UserDetailsService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interface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생성</a:t>
            </a:r>
          </a:p>
        </p:txBody>
      </p:sp>
      <p:sp>
        <p:nvSpPr>
          <p:cNvPr id="28" name="TextBox 12"/>
          <p:cNvSpPr txBox="1"/>
          <p:nvPr/>
        </p:nvSpPr>
        <p:spPr>
          <a:xfrm>
            <a:off x="1171482" y="5008427"/>
            <a:ext cx="6284021" cy="39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(6)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SecurityConfiguration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생성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@Configuration</a:t>
            </a:r>
            <a:endParaRPr kumimoji="0" lang="en-US" altLang="en-US" sz="1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springframework.security.config.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...</a:t>
            </a:r>
            <a:r>
              <a:rPr kumimoji="0" lang="en-US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.WebSecurityConfigurerAdapter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제공하는 클래스 상속하여 생성</a:t>
            </a:r>
          </a:p>
        </p:txBody>
      </p:sp>
      <p:sp>
        <p:nvSpPr>
          <p:cNvPr id="29" name="TextBox 12"/>
          <p:cNvSpPr txBox="1"/>
          <p:nvPr/>
        </p:nvSpPr>
        <p:spPr>
          <a:xfrm>
            <a:off x="1176355" y="5402275"/>
            <a:ext cx="6284021" cy="39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(7)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CustomAccessDeniedHandle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생성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@Component</a:t>
            </a:r>
            <a:endParaRPr kumimoji="0" lang="en-US" altLang="en-US" sz="1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springframework.security.web.access.AccessDeniedHandler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제공하는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interface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 클래스 생성</a:t>
            </a:r>
          </a:p>
        </p:txBody>
      </p:sp>
      <p:sp>
        <p:nvSpPr>
          <p:cNvPr id="30" name="TextBox 12"/>
          <p:cNvSpPr txBox="1"/>
          <p:nvPr/>
        </p:nvSpPr>
        <p:spPr>
          <a:xfrm>
            <a:off x="1181228" y="5802325"/>
            <a:ext cx="6284021" cy="39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(8) </a:t>
            </a:r>
            <a:r>
              <a:rPr kumimoji="0" lang="en-US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CustomAuthenticationEntryPoint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생성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@Component</a:t>
            </a:r>
            <a:endParaRPr kumimoji="0" lang="en-US" altLang="en-US" sz="1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springframework.security.web.AuthenticationEntryPoint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제공하는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interface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 클래스 생성</a:t>
            </a:r>
          </a:p>
        </p:txBody>
      </p:sp>
      <p:sp>
        <p:nvSpPr>
          <p:cNvPr id="31" name="TextBox 12"/>
          <p:cNvSpPr txBox="1"/>
          <p:nvPr/>
        </p:nvSpPr>
        <p:spPr>
          <a:xfrm>
            <a:off x="1178349" y="6216019"/>
            <a:ext cx="6284021" cy="24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(9) EntryPointErrorResponse DTO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생성 </a:t>
            </a:r>
            <a:r>
              <a:rPr kumimoji="0" lang="en-US" altLang="en-US" sz="10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@Data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13.5.1 UserDetails</a:t>
            </a:r>
            <a:r>
              <a:rPr lang="ko-KR" altLang="en-US" sz="1400" b="1">
                <a:solidFill>
                  <a:srgbClr val="7030A0"/>
                </a:solidFill>
              </a:rPr>
              <a:t>와 </a:t>
            </a:r>
            <a:r>
              <a:rPr lang="en-US" altLang="ko-KR" sz="1400" b="1">
                <a:solidFill>
                  <a:srgbClr val="7030A0"/>
                </a:solidFill>
              </a:rPr>
              <a:t>UserDetailsService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75" y="1705470"/>
            <a:ext cx="10198845" cy="44743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package </a:t>
            </a:r>
            <a:r>
              <a:rPr lang="en-US" altLang="ko-KR" sz="1200" dirty="0" err="1">
                <a:latin typeface="Consolas"/>
              </a:rPr>
              <a:t>com.springboot.security.data.entity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com.fasterxml.jackson.annotation.JsonProperty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com.fasterxml.jackson.annotation.JsonProperty.Access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java.util.ArrayList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java.util.Collection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java.util.List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java.util.stream.Collectors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javax.persistence.Column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javax.persistence.ElementCollection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javax.persistence.Entity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javax.persistence.FetchType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javax.persistence.GeneratedValue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javax.persistence.GenerationType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javax.persistence.Id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javax.persistence.Table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lombok.AllArgsConstructor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lombok.Builder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lombok.Getter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lombok.NoArgsConstructor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lombok.Setter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</a:t>
            </a:r>
            <a:r>
              <a:rPr lang="en-US" altLang="ko-KR" sz="1200" dirty="0" err="1">
                <a:latin typeface="Consolas"/>
              </a:rPr>
              <a:t>org.springframework.security.core.GrantedAuthority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import org.springframework.security.core.authority.SimpleGrantedAuthority;</a:t>
            </a:r>
          </a:p>
          <a:p>
            <a:pPr lvl="0">
              <a:defRPr/>
            </a:pPr>
            <a:r>
              <a:rPr lang="en-US" altLang="ko-KR" sz="1200" b="1" dirty="0">
                <a:solidFill>
                  <a:srgbClr val="800080"/>
                </a:solidFill>
                <a:latin typeface="Consolas"/>
              </a:rPr>
              <a:t>import </a:t>
            </a:r>
            <a:r>
              <a:rPr lang="en-US" altLang="ko-KR" sz="1200" b="1" dirty="0" err="1">
                <a:solidFill>
                  <a:srgbClr val="800080"/>
                </a:solidFill>
                <a:latin typeface="Consolas"/>
              </a:rPr>
              <a:t>org.springframework.security.core.userdetails.UserDetails</a:t>
            </a:r>
            <a:r>
              <a:rPr lang="en-US" altLang="ko-KR" sz="1200" b="1" dirty="0">
                <a:solidFill>
                  <a:srgbClr val="800080"/>
                </a:solidFill>
                <a:latin typeface="Consolas"/>
              </a:rPr>
              <a:t>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163" y="1236609"/>
            <a:ext cx="4617347" cy="4264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7157" y="1869363"/>
            <a:ext cx="2076557" cy="584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99143" y="2715434"/>
            <a:ext cx="2991004" cy="195590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8336204" y="4241148"/>
            <a:ext cx="817510" cy="43661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72FD5-4085-F555-229A-A093672D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52" y="1324588"/>
            <a:ext cx="9274351" cy="595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ED409A-D1A7-24AE-054A-2D9DF51F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00" y="2019738"/>
            <a:ext cx="6432164" cy="3804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AA0974-6040-ACE2-D674-ABA14C88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532" y="3324840"/>
            <a:ext cx="6155264" cy="119445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4AFE9-EE4A-1AA8-A5C5-3EC3C1A86AD4}"/>
              </a:ext>
            </a:extLst>
          </p:cNvPr>
          <p:cNvCxnSpPr/>
          <p:nvPr/>
        </p:nvCxnSpPr>
        <p:spPr>
          <a:xfrm>
            <a:off x="4062449" y="1622487"/>
            <a:ext cx="117266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9262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13.5.1 UserDetails</a:t>
            </a:r>
            <a:r>
              <a:rPr lang="ko-KR" altLang="en-US" sz="1400" b="1">
                <a:solidFill>
                  <a:srgbClr val="7030A0"/>
                </a:solidFill>
              </a:rPr>
              <a:t>와 </a:t>
            </a:r>
            <a:r>
              <a:rPr lang="en-US" altLang="ko-KR" sz="1400" b="1">
                <a:solidFill>
                  <a:srgbClr val="7030A0"/>
                </a:solidFill>
              </a:rPr>
              <a:t>UserDetailsService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675" y="1705470"/>
            <a:ext cx="10198845" cy="41124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@Entity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@Getter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@Setter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</a:t>
            </a:r>
            <a:r>
              <a:rPr lang="en-US" altLang="ko-KR" sz="1200" dirty="0" err="1">
                <a:latin typeface="Consolas"/>
              </a:rPr>
              <a:t>NoArgsConstructor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</a:t>
            </a:r>
            <a:r>
              <a:rPr lang="en-US" altLang="ko-KR" sz="1200" dirty="0" err="1">
                <a:latin typeface="Consolas"/>
              </a:rPr>
              <a:t>AllArgsConstructor</a:t>
            </a: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@Builder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@Table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public class User implements </a:t>
            </a:r>
            <a:r>
              <a:rPr lang="en-US" altLang="ko-KR" sz="1200" b="1" dirty="0" err="1">
                <a:solidFill>
                  <a:srgbClr val="800080"/>
                </a:solidFill>
                <a:latin typeface="Consolas"/>
              </a:rPr>
              <a:t>UserDetails</a:t>
            </a:r>
            <a:r>
              <a:rPr lang="en-US" altLang="ko-KR" sz="1200" dirty="0">
                <a:latin typeface="Consolas"/>
              </a:rPr>
              <a:t> {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@Id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GeneratedValue</a:t>
            </a:r>
            <a:r>
              <a:rPr lang="en-US" altLang="ko-KR" sz="1200" dirty="0">
                <a:latin typeface="Consolas"/>
              </a:rPr>
              <a:t>(strategy = </a:t>
            </a:r>
            <a:r>
              <a:rPr lang="en-US" altLang="ko-KR" sz="1200" dirty="0" err="1">
                <a:latin typeface="Consolas"/>
              </a:rPr>
              <a:t>GenerationType.IDENTITY</a:t>
            </a:r>
            <a:r>
              <a:rPr lang="en-US" altLang="ko-KR" sz="12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private long id;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@Column(</a:t>
            </a:r>
            <a:r>
              <a:rPr lang="en-US" altLang="ko-KR" sz="1200" dirty="0" err="1">
                <a:latin typeface="Consolas"/>
              </a:rPr>
              <a:t>nullable</a:t>
            </a:r>
            <a:r>
              <a:rPr lang="en-US" altLang="ko-KR" sz="1200" dirty="0">
                <a:latin typeface="Consolas"/>
              </a:rPr>
              <a:t> = false, unique = true)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private String </a:t>
            </a:r>
            <a:r>
              <a:rPr lang="en-US" altLang="ko-KR" sz="1200" b="1" dirty="0" err="1">
                <a:solidFill>
                  <a:srgbClr val="800080"/>
                </a:solidFill>
                <a:latin typeface="Consolas"/>
              </a:rPr>
              <a:t>uid</a:t>
            </a:r>
            <a:r>
              <a:rPr lang="en-US" altLang="ko-KR" sz="1200" dirty="0">
                <a:latin typeface="Consolas"/>
              </a:rPr>
              <a:t>; 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회원 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ID (JWT 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토큰 내 정보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)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b="1" dirty="0">
                <a:solidFill>
                  <a:srgbClr val="800080"/>
                </a:solidFill>
                <a:latin typeface="Consolas"/>
              </a:rPr>
              <a:t>@</a:t>
            </a:r>
            <a:r>
              <a:rPr lang="en-US" altLang="ko-KR" sz="1200" b="1" dirty="0" err="1">
                <a:solidFill>
                  <a:srgbClr val="800080"/>
                </a:solidFill>
                <a:latin typeface="Consolas"/>
              </a:rPr>
              <a:t>JsonProperty</a:t>
            </a:r>
            <a:r>
              <a:rPr lang="en-US" altLang="ko-KR" sz="1200" dirty="0">
                <a:latin typeface="Consolas"/>
              </a:rPr>
              <a:t>(access = </a:t>
            </a:r>
            <a:r>
              <a:rPr lang="en-US" altLang="ko-KR" sz="1200" dirty="0" err="1">
                <a:latin typeface="Consolas"/>
              </a:rPr>
              <a:t>JsonProperty.Access.WRITE_ONLY</a:t>
            </a:r>
            <a:r>
              <a:rPr lang="en-US" altLang="ko-KR" sz="1200" dirty="0">
                <a:latin typeface="Consolas"/>
              </a:rPr>
              <a:t>) 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// </a:t>
            </a:r>
            <a:r>
              <a:rPr lang="en-US" altLang="ko-KR" sz="1200" b="1" dirty="0" err="1">
                <a:solidFill>
                  <a:schemeClr val="accent6"/>
                </a:solidFill>
                <a:latin typeface="Consolas"/>
              </a:rPr>
              <a:t>Json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결과로 </a:t>
            </a:r>
            <a:r>
              <a:rPr lang="ko-KR" altLang="en-US" sz="1200" b="1" dirty="0" err="1">
                <a:solidFill>
                  <a:schemeClr val="accent6"/>
                </a:solidFill>
                <a:latin typeface="Consolas"/>
              </a:rPr>
              <a:t>해당필드는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 오직 쓰려는 경우에만 접근이 허용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@Column(</a:t>
            </a:r>
            <a:r>
              <a:rPr lang="en-US" altLang="ko-KR" sz="1200" dirty="0" err="1">
                <a:latin typeface="Consolas"/>
              </a:rPr>
              <a:t>nullable</a:t>
            </a:r>
            <a:r>
              <a:rPr lang="en-US" altLang="ko-KR" sz="1200" dirty="0">
                <a:latin typeface="Consolas"/>
              </a:rPr>
              <a:t> = false)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private String </a:t>
            </a:r>
            <a:r>
              <a:rPr lang="en-US" altLang="ko-KR" sz="1200" b="1" dirty="0">
                <a:solidFill>
                  <a:srgbClr val="800080"/>
                </a:solidFill>
                <a:latin typeface="Consolas"/>
              </a:rPr>
              <a:t>password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@Column(</a:t>
            </a:r>
            <a:r>
              <a:rPr lang="en-US" altLang="ko-KR" sz="1200" dirty="0" err="1">
                <a:latin typeface="Consolas"/>
              </a:rPr>
              <a:t>nullable</a:t>
            </a:r>
            <a:r>
              <a:rPr lang="en-US" altLang="ko-KR" sz="1200" dirty="0">
                <a:latin typeface="Consolas"/>
              </a:rPr>
              <a:t> = false)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private String name;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163" y="1236609"/>
            <a:ext cx="4617347" cy="4264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97598" y="1883956"/>
            <a:ext cx="5216597" cy="7525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POST</a:t>
            </a:r>
            <a:r>
              <a:rPr lang="ko-KR" altLang="en-US" sz="1100"/>
              <a:t>로 넘어오는 </a:t>
            </a:r>
            <a:r>
              <a:rPr lang="en-US" altLang="ko-KR" sz="1100"/>
              <a:t>Json</a:t>
            </a:r>
            <a:r>
              <a:rPr lang="ko-KR" altLang="en-US" sz="1100"/>
              <a:t>데이터는 </a:t>
            </a:r>
            <a:r>
              <a:rPr lang="en-US" altLang="ko-KR" sz="1100"/>
              <a:t>Snake case ( my_name)</a:t>
            </a:r>
            <a:r>
              <a:rPr lang="ko-KR" altLang="en-US" sz="1100"/>
              <a:t>로 이뤄진 반면 자바 엔티티는 </a:t>
            </a:r>
            <a:r>
              <a:rPr lang="en-US" altLang="ko-KR" sz="1100"/>
              <a:t>Camel case(myName)</a:t>
            </a:r>
            <a:r>
              <a:rPr lang="ko-KR" altLang="en-US" sz="1100"/>
              <a:t>로 이뤄져 있다</a:t>
            </a:r>
            <a:r>
              <a:rPr lang="en-US" altLang="ko-KR" sz="1100"/>
              <a:t>.</a:t>
            </a:r>
            <a:r>
              <a:rPr lang="ko-KR" altLang="en-US" sz="1100"/>
              <a:t> 이럴 경우</a:t>
            </a:r>
            <a:r>
              <a:rPr lang="en-US" altLang="ko-KR" sz="1100"/>
              <a:t>,</a:t>
            </a:r>
            <a:r>
              <a:rPr lang="ko-KR" altLang="en-US" sz="1100"/>
              <a:t> </a:t>
            </a:r>
            <a:r>
              <a:rPr lang="en-US" altLang="ko-KR" sz="1100"/>
              <a:t>Controller layer</a:t>
            </a:r>
            <a:r>
              <a:rPr lang="ko-KR" altLang="en-US" sz="1100"/>
              <a:t>에서 </a:t>
            </a:r>
            <a:r>
              <a:rPr lang="en-US" altLang="ko-KR" sz="1100"/>
              <a:t>Json </a:t>
            </a:r>
            <a:r>
              <a:rPr lang="ko-KR" altLang="en-US" sz="1100"/>
              <a:t>데이터와 자바 엔티티를 매팅 시켜준다해도 </a:t>
            </a:r>
            <a:r>
              <a:rPr lang="en-US" altLang="ko-KR" sz="1100"/>
              <a:t>Key</a:t>
            </a:r>
            <a:r>
              <a:rPr lang="ko-KR" altLang="en-US" sz="1100"/>
              <a:t>가 일치하지 않아 데이터를 제대로 받아올 수 없다</a:t>
            </a:r>
            <a:r>
              <a:rPr lang="en-US" altLang="ko-KR" sz="1100"/>
              <a:t>.</a:t>
            </a:r>
            <a:r>
              <a:rPr lang="ko-KR" altLang="en-US" sz="1100"/>
              <a:t> 따라서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@JsonProperty</a:t>
            </a:r>
            <a:r>
              <a:rPr lang="ko-KR" altLang="en-US" sz="1100">
                <a:latin typeface="Consolas"/>
              </a:rPr>
              <a:t>로 해결한다</a:t>
            </a:r>
            <a:r>
              <a:rPr lang="en-US" altLang="ko-KR" sz="1100">
                <a:latin typeface="Consola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13.5.1 UserDetails</a:t>
            </a:r>
            <a:r>
              <a:rPr lang="ko-KR" altLang="en-US" sz="1400" b="1">
                <a:solidFill>
                  <a:srgbClr val="7030A0"/>
                </a:solidFill>
              </a:rPr>
              <a:t>와 </a:t>
            </a:r>
            <a:r>
              <a:rPr lang="en-US" altLang="ko-KR" sz="1400" b="1">
                <a:solidFill>
                  <a:srgbClr val="7030A0"/>
                </a:solidFill>
              </a:rPr>
              <a:t>UserDetailsService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3151" y="1274230"/>
            <a:ext cx="10918937" cy="49341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ElementCollection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fetch = </a:t>
            </a:r>
            <a:r>
              <a:rPr lang="en-US" altLang="ko-KR" sz="1200" dirty="0" err="1">
                <a:solidFill>
                  <a:srgbClr val="800080"/>
                </a:solidFill>
                <a:latin typeface="Consolas"/>
              </a:rPr>
              <a:t>FetchType.EAGER</a:t>
            </a:r>
            <a:r>
              <a:rPr lang="en-US" altLang="ko-KR" sz="1200" dirty="0">
                <a:latin typeface="Consolas"/>
              </a:rPr>
              <a:t>) </a:t>
            </a:r>
            <a:r>
              <a:rPr lang="en-US" altLang="ko-KR" sz="1200" b="1" dirty="0">
                <a:solidFill>
                  <a:srgbClr val="92D050"/>
                </a:solidFill>
                <a:latin typeface="Consolas"/>
              </a:rPr>
              <a:t>// </a:t>
            </a:r>
            <a:r>
              <a:rPr lang="ko-KR" altLang="en-US" sz="1200" b="1" dirty="0">
                <a:solidFill>
                  <a:srgbClr val="92D050"/>
                </a:solidFill>
                <a:latin typeface="Consolas"/>
              </a:rPr>
              <a:t>컬렉션 타입의 </a:t>
            </a:r>
            <a:r>
              <a:rPr lang="ko-KR" altLang="en-US" sz="1200" b="1" dirty="0" err="1">
                <a:solidFill>
                  <a:srgbClr val="92D050"/>
                </a:solidFill>
                <a:latin typeface="Consolas"/>
              </a:rPr>
              <a:t>컬럼임을</a:t>
            </a:r>
            <a:r>
              <a:rPr lang="ko-KR" altLang="en-US" sz="1200" b="1" dirty="0">
                <a:solidFill>
                  <a:srgbClr val="92D050"/>
                </a:solidFill>
                <a:latin typeface="Consolas"/>
              </a:rPr>
              <a:t> 알려줌</a:t>
            </a:r>
            <a:r>
              <a:rPr lang="en-US" altLang="ko-KR" sz="1200" b="1" dirty="0">
                <a:solidFill>
                  <a:srgbClr val="92D050"/>
                </a:solidFill>
                <a:latin typeface="Consolas"/>
              </a:rPr>
              <a:t>. </a:t>
            </a:r>
            <a:r>
              <a:rPr lang="en-US" altLang="ko-KR" sz="1200" dirty="0">
                <a:solidFill>
                  <a:srgbClr val="800080"/>
                </a:solidFill>
                <a:latin typeface="Consolas"/>
              </a:rPr>
              <a:t>1:N </a:t>
            </a:r>
            <a:r>
              <a:rPr lang="ko-KR" altLang="en-US" sz="1200" dirty="0">
                <a:solidFill>
                  <a:srgbClr val="800080"/>
                </a:solidFill>
                <a:latin typeface="Consolas"/>
              </a:rPr>
              <a:t>연관관계 다룸</a:t>
            </a:r>
            <a:r>
              <a:rPr lang="en-US" altLang="ko-KR" sz="1200" b="1" dirty="0">
                <a:solidFill>
                  <a:srgbClr val="92D050"/>
                </a:solidFill>
                <a:latin typeface="Consolas"/>
              </a:rPr>
              <a:t>.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Builder.Default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b="1" dirty="0">
                <a:solidFill>
                  <a:srgbClr val="92D050"/>
                </a:solidFill>
                <a:latin typeface="Consolas"/>
              </a:rPr>
              <a:t>//</a:t>
            </a:r>
            <a:r>
              <a:rPr lang="en-US" altLang="ko-KR" sz="1200" dirty="0">
                <a:solidFill>
                  <a:srgbClr val="92D050"/>
                </a:solidFill>
                <a:latin typeface="Consolas"/>
              </a:rPr>
              <a:t> </a:t>
            </a:r>
            <a:r>
              <a:rPr lang="ko-KR" altLang="en-US" sz="1200" b="1" dirty="0">
                <a:solidFill>
                  <a:srgbClr val="92D050"/>
                </a:solidFill>
                <a:latin typeface="Consolas"/>
              </a:rPr>
              <a:t>객체를 원하는 타입과 값으로 초기화 할 때</a:t>
            </a:r>
            <a:r>
              <a:rPr lang="en-US" altLang="ko-KR" sz="1100" b="1" dirty="0">
                <a:solidFill>
                  <a:srgbClr val="92D050"/>
                </a:solidFill>
                <a:latin typeface="Consolas"/>
              </a:rPr>
              <a:t>(</a:t>
            </a:r>
            <a:r>
              <a:rPr lang="ko-KR" altLang="en-US" sz="1100" b="1" dirty="0">
                <a:solidFill>
                  <a:srgbClr val="92D050"/>
                </a:solidFill>
                <a:latin typeface="Consolas"/>
              </a:rPr>
              <a:t>즉 </a:t>
            </a:r>
            <a:r>
              <a:rPr lang="ko-KR" altLang="en-US" sz="1100" b="1" dirty="0" err="1">
                <a:solidFill>
                  <a:srgbClr val="92D050"/>
                </a:solidFill>
                <a:latin typeface="Consolas"/>
              </a:rPr>
              <a:t>빌더패턴을</a:t>
            </a:r>
            <a:r>
              <a:rPr lang="ko-KR" altLang="en-US" sz="1100" b="1" dirty="0">
                <a:solidFill>
                  <a:srgbClr val="92D050"/>
                </a:solidFill>
                <a:latin typeface="Consolas"/>
              </a:rPr>
              <a:t> 통해 인스턴스를 만들 때 </a:t>
            </a:r>
            <a:r>
              <a:rPr lang="ko-KR" altLang="en-US" sz="1100" b="1" dirty="0" err="1">
                <a:solidFill>
                  <a:srgbClr val="92D050"/>
                </a:solidFill>
                <a:latin typeface="Consolas"/>
              </a:rPr>
              <a:t>특정필드를</a:t>
            </a:r>
            <a:r>
              <a:rPr lang="ko-KR" altLang="en-US" sz="1100" b="1" dirty="0">
                <a:solidFill>
                  <a:srgbClr val="92D050"/>
                </a:solidFill>
                <a:latin typeface="Consolas"/>
              </a:rPr>
              <a:t> </a:t>
            </a:r>
            <a:r>
              <a:rPr lang="ko-KR" altLang="en-US" sz="1100" b="1" dirty="0" err="1">
                <a:solidFill>
                  <a:srgbClr val="92D050"/>
                </a:solidFill>
                <a:latin typeface="Consolas"/>
              </a:rPr>
              <a:t>특정값으로</a:t>
            </a:r>
            <a:r>
              <a:rPr lang="ko-KR" altLang="en-US" sz="1100" b="1" dirty="0">
                <a:solidFill>
                  <a:srgbClr val="92D050"/>
                </a:solidFill>
                <a:latin typeface="Consolas"/>
              </a:rPr>
              <a:t> 초기화하고 싶다면</a:t>
            </a:r>
            <a:r>
              <a:rPr lang="en-US" altLang="ko-KR" sz="1100" b="1" dirty="0">
                <a:solidFill>
                  <a:srgbClr val="92D050"/>
                </a:solidFill>
                <a:latin typeface="Consolas"/>
              </a:rPr>
              <a:t>)</a:t>
            </a:r>
            <a:r>
              <a:rPr lang="ko-KR" altLang="en-US" sz="1100" b="1" dirty="0">
                <a:solidFill>
                  <a:srgbClr val="92D050"/>
                </a:solidFill>
                <a:latin typeface="Consolas"/>
              </a:rPr>
              <a:t> </a:t>
            </a:r>
            <a:endParaRPr lang="ko-KR" altLang="en-US" sz="1200" b="1" dirty="0">
              <a:solidFill>
                <a:srgbClr val="92D05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private List&lt;String&gt; </a:t>
            </a:r>
            <a:r>
              <a:rPr lang="en-US" altLang="ko-KR" sz="1200" b="1" dirty="0">
                <a:solidFill>
                  <a:srgbClr val="800080"/>
                </a:solidFill>
                <a:latin typeface="Consolas"/>
              </a:rPr>
              <a:t>roles</a:t>
            </a:r>
            <a:r>
              <a:rPr lang="en-US" altLang="ko-KR" sz="1200" dirty="0">
                <a:latin typeface="Consolas"/>
              </a:rPr>
              <a:t> = new </a:t>
            </a:r>
            <a:r>
              <a:rPr lang="en-US" altLang="ko-KR" sz="1200" dirty="0" err="1">
                <a:latin typeface="Consolas"/>
              </a:rPr>
              <a:t>ArrayList</a:t>
            </a:r>
            <a:r>
              <a:rPr lang="en-US" altLang="ko-KR" sz="1200" dirty="0">
                <a:latin typeface="Consolas"/>
              </a:rPr>
              <a:t>();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@Override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Consolas"/>
              </a:rPr>
              <a:t>    public Collection&lt;? extends </a:t>
            </a:r>
            <a:r>
              <a:rPr lang="en-US" altLang="ko-KR" sz="1200" dirty="0" err="1">
                <a:latin typeface="Consolas"/>
              </a:rPr>
              <a:t>GrantedAuthority</a:t>
            </a:r>
            <a:r>
              <a:rPr lang="en-US" altLang="ko-KR" sz="1200" dirty="0">
                <a:latin typeface="Consolas"/>
              </a:rPr>
              <a:t>&gt; </a:t>
            </a:r>
            <a:r>
              <a:rPr lang="en-US" altLang="ko-KR" sz="1200" dirty="0" err="1">
                <a:latin typeface="Consolas"/>
              </a:rPr>
              <a:t>getAuthorities</a:t>
            </a:r>
            <a:r>
              <a:rPr lang="en-US" altLang="ko-KR" sz="1200" dirty="0">
                <a:latin typeface="Consolas"/>
              </a:rPr>
              <a:t>() {</a:t>
            </a:r>
            <a:r>
              <a:rPr lang="ko-KR" altLang="en-US" sz="1200" dirty="0">
                <a:latin typeface="Consolas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Consolas"/>
              </a:rPr>
              <a:t>//</a:t>
            </a:r>
            <a:r>
              <a:rPr lang="ko-KR" altLang="en-US" sz="1200" dirty="0">
                <a:solidFill>
                  <a:schemeClr val="accent6"/>
                </a:solidFill>
                <a:latin typeface="Consolas"/>
              </a:rPr>
              <a:t> 계정이 가지고 있는 권한 목록을 리턴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return </a:t>
            </a:r>
            <a:r>
              <a:rPr lang="en-US" altLang="ko-KR" sz="1200" dirty="0" err="1">
                <a:latin typeface="Consolas"/>
              </a:rPr>
              <a:t>this.roles.stream</a:t>
            </a:r>
            <a:r>
              <a:rPr lang="en-US" altLang="ko-KR" sz="1200" dirty="0">
                <a:latin typeface="Consolas"/>
              </a:rPr>
              <a:t>().map(</a:t>
            </a:r>
            <a:r>
              <a:rPr lang="en-US" altLang="ko-KR" sz="1200" dirty="0" err="1">
                <a:latin typeface="Consolas"/>
              </a:rPr>
              <a:t>SimpleGrantedAuthority</a:t>
            </a:r>
            <a:r>
              <a:rPr lang="en-US" altLang="ko-KR" sz="1200" dirty="0">
                <a:latin typeface="Consolas"/>
              </a:rPr>
              <a:t>::new).collect(</a:t>
            </a:r>
            <a:r>
              <a:rPr lang="en-US" altLang="ko-KR" sz="1200" dirty="0" err="1">
                <a:latin typeface="Consolas"/>
              </a:rPr>
              <a:t>Collectors.toList</a:t>
            </a:r>
            <a:r>
              <a:rPr lang="en-US" altLang="ko-KR" sz="1200" dirty="0">
                <a:latin typeface="Consolas"/>
              </a:rPr>
              <a:t>());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JsonProperty</a:t>
            </a:r>
            <a:r>
              <a:rPr lang="en-US" altLang="ko-KR" sz="1200" dirty="0">
                <a:latin typeface="Consolas"/>
              </a:rPr>
              <a:t>(access = </a:t>
            </a:r>
            <a:r>
              <a:rPr lang="en-US" altLang="ko-KR" sz="1200" dirty="0" err="1">
                <a:latin typeface="Consolas"/>
              </a:rPr>
              <a:t>JsonProperty.Access.WRITE_ONLY</a:t>
            </a:r>
            <a:r>
              <a:rPr lang="en-US" altLang="ko-KR" sz="12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public String </a:t>
            </a:r>
            <a:r>
              <a:rPr lang="en-US" altLang="ko-KR" sz="1200" dirty="0" err="1">
                <a:latin typeface="Consolas"/>
              </a:rPr>
              <a:t>getUsername</a:t>
            </a:r>
            <a:r>
              <a:rPr lang="en-US" altLang="ko-KR" sz="1200" dirty="0">
                <a:latin typeface="Consolas"/>
              </a:rPr>
              <a:t>(){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return </a:t>
            </a:r>
            <a:r>
              <a:rPr lang="en-US" altLang="ko-KR" sz="1200" dirty="0" err="1">
                <a:latin typeface="Consolas"/>
              </a:rPr>
              <a:t>this.uid</a:t>
            </a:r>
            <a:r>
              <a:rPr lang="en-US" altLang="ko-KR" sz="1200" dirty="0">
                <a:latin typeface="Consolas"/>
              </a:rPr>
              <a:t>; 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// security 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에서 사용하는 회원 구분 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id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JsonProperty</a:t>
            </a:r>
            <a:r>
              <a:rPr lang="en-US" altLang="ko-KR" sz="1200" dirty="0">
                <a:latin typeface="Consolas"/>
              </a:rPr>
              <a:t>(access = </a:t>
            </a:r>
            <a:r>
              <a:rPr lang="en-US" altLang="ko-KR" sz="1200" dirty="0" err="1">
                <a:latin typeface="Consolas"/>
              </a:rPr>
              <a:t>JsonProperty.Access.WRITE_ONLY</a:t>
            </a:r>
            <a:r>
              <a:rPr lang="en-US" altLang="ko-KR" sz="12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public </a:t>
            </a:r>
            <a:r>
              <a:rPr lang="en-US" altLang="ko-KR" sz="1200" dirty="0" err="1">
                <a:latin typeface="Consolas"/>
              </a:rPr>
              <a:t>boolean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isAccountNonExpired</a:t>
            </a:r>
            <a:r>
              <a:rPr lang="en-US" altLang="ko-KR" sz="1200" dirty="0">
                <a:latin typeface="Consolas"/>
              </a:rPr>
              <a:t>(){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return true;  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계정이 만료되었는지 체크하는 </a:t>
            </a:r>
            <a:r>
              <a:rPr lang="ko-KR" altLang="en-US" sz="1200" b="1" dirty="0" err="1">
                <a:solidFill>
                  <a:schemeClr val="accent6"/>
                </a:solidFill>
                <a:latin typeface="Consolas"/>
              </a:rPr>
              <a:t>로직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. 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이 예제에서는 사용하지 않으므로 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true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값 리턴 </a:t>
            </a:r>
          </a:p>
          <a:p>
            <a:pPr lvl="0">
              <a:defRPr/>
            </a:pP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    </a:t>
            </a:r>
            <a:r>
              <a:rPr lang="en-US" altLang="ko-KR" sz="1200" b="1" dirty="0">
                <a:latin typeface="Consolas"/>
              </a:rPr>
              <a:t>}</a:t>
            </a:r>
          </a:p>
          <a:p>
            <a:pPr lvl="0">
              <a:defRPr/>
            </a:pPr>
            <a:endParaRPr lang="en-US" altLang="ko-KR" sz="1200" b="1" dirty="0">
              <a:solidFill>
                <a:schemeClr val="accent6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</a:t>
            </a:r>
            <a:r>
              <a:rPr lang="en-US" altLang="ko-KR" sz="1200" dirty="0" err="1">
                <a:latin typeface="Consolas"/>
              </a:rPr>
              <a:t>JsonProperty</a:t>
            </a:r>
            <a:r>
              <a:rPr lang="en-US" altLang="ko-KR" sz="1200" dirty="0">
                <a:latin typeface="Consolas"/>
              </a:rPr>
              <a:t>(access = </a:t>
            </a:r>
            <a:r>
              <a:rPr lang="en-US" altLang="ko-KR" sz="1200" dirty="0" err="1">
                <a:latin typeface="Consolas"/>
              </a:rPr>
              <a:t>JsonProperty.Access.WRITE_ONLY</a:t>
            </a:r>
            <a:r>
              <a:rPr lang="en-US" altLang="ko-KR" sz="12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public </a:t>
            </a:r>
            <a:r>
              <a:rPr lang="en-US" altLang="ko-KR" sz="1200" dirty="0" err="1">
                <a:latin typeface="Consolas"/>
              </a:rPr>
              <a:t>boolean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isAccountNonLocked</a:t>
            </a:r>
            <a:r>
              <a:rPr lang="en-US" altLang="ko-KR" sz="1200" dirty="0"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return true; 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계정이 잠겼는지 체크하는 </a:t>
            </a:r>
            <a:r>
              <a:rPr lang="ko-KR" altLang="en-US" sz="1200" b="1" dirty="0" err="1">
                <a:solidFill>
                  <a:schemeClr val="accent6"/>
                </a:solidFill>
                <a:latin typeface="Consolas"/>
              </a:rPr>
              <a:t>로직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. 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이 예제에서는 사용하지 않으므로 </a:t>
            </a:r>
            <a:r>
              <a:rPr lang="en-US" altLang="ko-KR" sz="1200" b="1" dirty="0">
                <a:solidFill>
                  <a:schemeClr val="accent6"/>
                </a:solidFill>
                <a:latin typeface="Consolas"/>
              </a:rPr>
              <a:t>true</a:t>
            </a:r>
            <a:r>
              <a:rPr lang="ko-KR" altLang="en-US" sz="1200" b="1" dirty="0">
                <a:solidFill>
                  <a:schemeClr val="accent6"/>
                </a:solidFill>
                <a:latin typeface="Consolas"/>
              </a:rPr>
              <a:t>값 리턴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</a:t>
            </a:r>
            <a:r>
              <a:rPr lang="ko-KR" altLang="en-US" sz="1400" b="1" dirty="0">
                <a:solidFill>
                  <a:srgbClr val="7030A0"/>
                </a:solidFill>
              </a:rPr>
              <a:t>와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UserDetailsService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C2B67-E4F7-1D07-02F0-D759B60F9F16}"/>
              </a:ext>
            </a:extLst>
          </p:cNvPr>
          <p:cNvSpPr txBox="1"/>
          <p:nvPr/>
        </p:nvSpPr>
        <p:spPr>
          <a:xfrm>
            <a:off x="1474987" y="1386990"/>
            <a:ext cx="9412088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   @JsonProperty(access = </a:t>
            </a:r>
            <a:r>
              <a:rPr lang="en-US" altLang="ko-KR" sz="1200" dirty="0" err="1">
                <a:latin typeface="Consolas" panose="020B0609020204030204" pitchFamily="49" charset="0"/>
              </a:rPr>
              <a:t>JsonProperty.Access.WRITE_ONLY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isCredentialsNonExpired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true;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계정의 패스워드가 만료되었는지 체크하는 로직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이 예제에서는 사용하지 않으므로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값 리턴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@JsonProperty(access = </a:t>
            </a:r>
            <a:r>
              <a:rPr lang="en-US" altLang="ko-KR" sz="1200" dirty="0" err="1">
                <a:latin typeface="Consolas" panose="020B0609020204030204" pitchFamily="49" charset="0"/>
              </a:rPr>
              <a:t>JsonProperty.Access.WRITE_ONLY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isEnabled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true;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계정이 사용가능한지 체크하는 로직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이 예제에서는 사용하지 않으므로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값 리턴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80142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</a:t>
            </a:r>
            <a:r>
              <a:rPr lang="ko-KR" altLang="en-US" sz="1400" b="1" dirty="0">
                <a:solidFill>
                  <a:srgbClr val="7030A0"/>
                </a:solidFill>
              </a:rPr>
              <a:t>와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UserDetailsService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169CE-C97B-1C2F-A089-3C80C6D1F372}"/>
              </a:ext>
            </a:extLst>
          </p:cNvPr>
          <p:cNvSpPr txBox="1"/>
          <p:nvPr/>
        </p:nvSpPr>
        <p:spPr>
          <a:xfrm>
            <a:off x="1186050" y="2109430"/>
            <a:ext cx="5263566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latin typeface="Consolas" panose="020B0609020204030204" pitchFamily="49" charset="0"/>
              </a:rPr>
              <a:t> extends Serializable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Collection&lt;?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GrantedAuthority</a:t>
            </a:r>
            <a:r>
              <a:rPr lang="en-US" altLang="ko-KR" sz="1200" dirty="0"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latin typeface="Consolas" panose="020B0609020204030204" pitchFamily="49" charset="0"/>
              </a:rPr>
              <a:t>getAuthorities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String </a:t>
            </a:r>
            <a:r>
              <a:rPr lang="en-US" altLang="ko-KR" sz="1200" dirty="0" err="1">
                <a:latin typeface="Consolas" panose="020B0609020204030204" pitchFamily="49" charset="0"/>
              </a:rPr>
              <a:t>getPassword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String </a:t>
            </a:r>
            <a:r>
              <a:rPr lang="en-US" altLang="ko-KR" sz="12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isAccountNonExpired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isAccountNonLocked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isCredentialsNonExpired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isEnabled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D68A3-6573-7157-DACF-8E0FF90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15" y="1300144"/>
            <a:ext cx="9519937" cy="800119"/>
          </a:xfrm>
          <a:prstGeom prst="rect">
            <a:avLst/>
          </a:prstGeom>
        </p:spPr>
      </p:pic>
      <p:sp>
        <p:nvSpPr>
          <p:cNvPr id="7" name="순서도: 다중 문서 6">
            <a:extLst>
              <a:ext uri="{FF2B5EF4-FFF2-40B4-BE49-F238E27FC236}">
                <a16:creationId xmlns:a16="http://schemas.microsoft.com/office/drawing/2014/main" id="{1CF63C4D-E416-9B5A-DEC2-657AB72D5047}"/>
              </a:ext>
            </a:extLst>
          </p:cNvPr>
          <p:cNvSpPr/>
          <p:nvPr/>
        </p:nvSpPr>
        <p:spPr>
          <a:xfrm>
            <a:off x="1047750" y="2000250"/>
            <a:ext cx="278606" cy="200025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A840-3DDC-4260-D72C-E0E8540B842F}"/>
              </a:ext>
            </a:extLst>
          </p:cNvPr>
          <p:cNvSpPr txBox="1"/>
          <p:nvPr/>
        </p:nvSpPr>
        <p:spPr>
          <a:xfrm>
            <a:off x="4642622" y="3429000"/>
            <a:ext cx="6849478" cy="2349233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각 메서드의 용도를 정리하면 다음과 같다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getAuthorities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계정이 가지고 있는 권한 목록을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getPassword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계정의 비밀번호를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계정의 이름을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일반적으로 아이디를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isAccountNonExpired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계정이 만료됐는지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true</a:t>
            </a:r>
            <a:r>
              <a:rPr lang="ko-KR" altLang="en-US" sz="1100" dirty="0">
                <a:latin typeface="Consolas" panose="020B0609020204030204" pitchFamily="49" charset="0"/>
              </a:rPr>
              <a:t>는 만료되지 않았다는 의미이다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isAccountNonLocked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계정이 </a:t>
            </a:r>
            <a:r>
              <a:rPr lang="ko-KR" altLang="en-US" sz="1100" dirty="0" err="1">
                <a:latin typeface="Consolas" panose="020B0609020204030204" pitchFamily="49" charset="0"/>
              </a:rPr>
              <a:t>잠겨있는지</a:t>
            </a:r>
            <a:r>
              <a:rPr lang="ko-KR" altLang="en-US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true</a:t>
            </a:r>
            <a:r>
              <a:rPr lang="ko-KR" altLang="en-US" sz="1100" dirty="0">
                <a:latin typeface="Consolas" panose="020B0609020204030204" pitchFamily="49" charset="0"/>
              </a:rPr>
              <a:t>는 잠기지 않았다는 의미이다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isCredentialNonExpired</a:t>
            </a:r>
            <a:r>
              <a:rPr lang="en-US" altLang="ko-KR" sz="1100" dirty="0">
                <a:latin typeface="Consolas" panose="020B0609020204030204" pitchFamily="49" charset="0"/>
              </a:rPr>
              <a:t>() </a:t>
            </a:r>
            <a:r>
              <a:rPr lang="ko-KR" altLang="en-US" sz="1100" dirty="0">
                <a:latin typeface="Consolas" panose="020B0609020204030204" pitchFamily="49" charset="0"/>
              </a:rPr>
              <a:t>비밀번호가 만료됐는지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true</a:t>
            </a:r>
            <a:r>
              <a:rPr lang="ko-KR" altLang="en-US" sz="1100" dirty="0">
                <a:latin typeface="Consolas" panose="020B0609020204030204" pitchFamily="49" charset="0"/>
              </a:rPr>
              <a:t>는 만료되지 않았다는 의미이다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isEnable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계정이 활성화돼 있는지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true</a:t>
            </a:r>
            <a:r>
              <a:rPr lang="ko-KR" altLang="en-US" sz="1100" dirty="0">
                <a:latin typeface="Consolas" panose="020B0609020204030204" pitchFamily="49" charset="0"/>
              </a:rPr>
              <a:t>는 활성화 상태를 의미한다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51674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13.5.1 UserDetails</a:t>
            </a:r>
            <a:r>
              <a:rPr lang="ko-KR" altLang="en-US" sz="1400" b="1">
                <a:solidFill>
                  <a:srgbClr val="7030A0"/>
                </a:solidFill>
              </a:rPr>
              <a:t>와 </a:t>
            </a:r>
            <a:r>
              <a:rPr lang="en-US" altLang="ko-KR" sz="1400" b="1">
                <a:solidFill>
                  <a:srgbClr val="7030A0"/>
                </a:solidFill>
              </a:rPr>
              <a:t>UserDetailsService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1564" y="1385694"/>
            <a:ext cx="9177282" cy="566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1564" y="2038524"/>
            <a:ext cx="9175939" cy="622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1564" y="2992216"/>
            <a:ext cx="8651160" cy="9968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public interface UserRepository extends JpaRepository&lt;User, Long&gt;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User getByUid(String uid);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8722" y="2921975"/>
            <a:ext cx="2311519" cy="63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58169" y="4068157"/>
            <a:ext cx="9206648" cy="862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13.5.1 UserDetails</a:t>
            </a:r>
            <a:r>
              <a:rPr lang="ko-KR" altLang="en-US" sz="1400" b="1">
                <a:solidFill>
                  <a:srgbClr val="7030A0"/>
                </a:solidFill>
              </a:rPr>
              <a:t>와 </a:t>
            </a:r>
            <a:r>
              <a:rPr lang="en-US" altLang="ko-KR" sz="1400" b="1">
                <a:solidFill>
                  <a:srgbClr val="7030A0"/>
                </a:solidFill>
              </a:rPr>
              <a:t>UserDetailsService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4069" y="1907905"/>
            <a:ext cx="9647962" cy="43004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package com.springboot.security.service.impl;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com.springboot.security.data.repository.UserRepository;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lombok.RequiredArgsConstructor;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org.slf4j.Logger;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org.slf4j.LoggerFactory;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org.springframework.security.core.userdetails.UserDetails;</a:t>
            </a:r>
          </a:p>
          <a:p>
            <a:pPr lvl="0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import org.springframework.security.core.userdetails.UserDetailsService;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org.springframework.stereotype.Service;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@RequiredArgsConstructor</a:t>
            </a:r>
            <a:r>
              <a:rPr lang="ko-KR" altLang="en-US" sz="1200">
                <a:latin typeface="Consolas"/>
              </a:rPr>
              <a:t> </a:t>
            </a:r>
            <a:r>
              <a:rPr lang="en-US" altLang="ko-KR" sz="1200">
                <a:latin typeface="Consolas"/>
              </a:rPr>
              <a:t>//</a:t>
            </a:r>
            <a:r>
              <a:rPr lang="ko-KR" altLang="en-US" sz="1200">
                <a:latin typeface="Consolas"/>
              </a:rPr>
              <a:t> </a:t>
            </a:r>
            <a:r>
              <a:rPr lang="en-US" altLang="ko-KR" sz="1200">
                <a:latin typeface="Consolas"/>
              </a:rPr>
              <a:t>final이 붙거나 @NotNull이 붙은 필드의 생성자를 자동 생성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@Service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UserDetailsServiceImpl implements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UserDetailsService</a:t>
            </a:r>
            <a:r>
              <a:rPr lang="en-US" altLang="ko-KR" sz="1200">
                <a:latin typeface="Consolas"/>
              </a:rPr>
              <a:t>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LoggerFactory.getLogger(UserDetailsServiceImpl.class);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UserRepository userRepository;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UserDetails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loadUserByUsername(String username)</a:t>
            </a:r>
            <a:r>
              <a:rPr lang="en-US" altLang="ko-KR" sz="1200">
                <a:latin typeface="Consolas"/>
              </a:rPr>
              <a:t> throws UsernameNotFoundException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LOGGER.info("[loadUserByUsername] loadUserByUsername </a:t>
            </a:r>
            <a:r>
              <a:rPr lang="ko-KR" altLang="en-US" sz="1200">
                <a:latin typeface="Consolas"/>
              </a:rPr>
              <a:t>수행</a:t>
            </a:r>
            <a:r>
              <a:rPr lang="en-US" altLang="ko-KR" sz="1200">
                <a:latin typeface="Consolas"/>
              </a:rPr>
              <a:t>, username : {}", username);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userRepository.getByUid(username);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5064" y="1300727"/>
            <a:ext cx="9299258" cy="451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9759" y="2088594"/>
            <a:ext cx="2171812" cy="552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87409" y="2908381"/>
            <a:ext cx="2051103" cy="2225665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9545257" y="3613602"/>
            <a:ext cx="1550241" cy="44206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13.5.1 UserDetails</a:t>
            </a:r>
            <a:r>
              <a:rPr lang="ko-KR" altLang="en-US" sz="1400" b="1">
                <a:solidFill>
                  <a:srgbClr val="7030A0"/>
                </a:solidFill>
              </a:rPr>
              <a:t>와 </a:t>
            </a:r>
            <a:r>
              <a:rPr lang="en-US" altLang="ko-KR" sz="1400" b="1">
                <a:solidFill>
                  <a:srgbClr val="7030A0"/>
                </a:solidFill>
              </a:rPr>
              <a:t>UserDetailsService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8272" y="1329721"/>
            <a:ext cx="7925842" cy="59477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86739" y="2212814"/>
            <a:ext cx="8821694" cy="1496160"/>
            <a:chOff x="1338294" y="1822744"/>
            <a:chExt cx="8821694" cy="1496160"/>
          </a:xfrm>
        </p:grpSpPr>
        <p:sp>
          <p:nvSpPr>
            <p:cNvPr id="8" name="TextBox 7"/>
            <p:cNvSpPr txBox="1"/>
            <p:nvPr/>
          </p:nvSpPr>
          <p:spPr>
            <a:xfrm>
              <a:off x="1508828" y="2303241"/>
              <a:ext cx="8651160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Consolas"/>
                </a:rPr>
                <a:t>public interface UserDetailsService{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UserDetails </a:t>
              </a:r>
              <a:r>
                <a:rPr lang="en-US" altLang="ko-KR" sz="1200">
                  <a:solidFill>
                    <a:srgbClr val="FF0000"/>
                  </a:solidFill>
                  <a:latin typeface="Consolas"/>
                </a:rPr>
                <a:t>loadUserByUsername(String username) </a:t>
              </a:r>
              <a:r>
                <a:rPr lang="en-US" altLang="ko-KR" sz="1200">
                  <a:latin typeface="Consolas"/>
                </a:rPr>
                <a:t>throws UsernameNotFoundException;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    </a:t>
              </a:r>
            </a:p>
            <a:p>
              <a:pPr lvl="0">
                <a:defRPr/>
              </a:pPr>
              <a:r>
                <a:rPr lang="en-US" altLang="ko-KR" sz="1200">
                  <a:latin typeface="Consolas"/>
                </a:rPr>
                <a:t>}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08828" y="1924493"/>
              <a:ext cx="86511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latin typeface="Consolas"/>
                </a:rPr>
                <a:t>import </a:t>
              </a:r>
              <a:r>
                <a:rPr lang="en-US" altLang="ko-KR" sz="1200">
                  <a:solidFill>
                    <a:srgbClr val="FF0000"/>
                  </a:solidFill>
                  <a:latin typeface="Consolas"/>
                </a:rPr>
                <a:t>org.springframework.security.core.userdetails</a:t>
              </a:r>
              <a:r>
                <a:rPr lang="en-US" altLang="ko-KR" sz="1200">
                  <a:latin typeface="Consolas"/>
                </a:rPr>
                <a:t>.UserDetailsService;</a:t>
              </a:r>
            </a:p>
          </p:txBody>
        </p:sp>
        <p:sp>
          <p:nvSpPr>
            <p:cNvPr id="9" name="순서도: 다중 문서 8"/>
            <p:cNvSpPr/>
            <p:nvPr/>
          </p:nvSpPr>
          <p:spPr>
            <a:xfrm>
              <a:off x="1338294" y="1822744"/>
              <a:ext cx="290670" cy="175614"/>
            </a:xfrm>
            <a:prstGeom prst="flowChartMultidocumen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7273" y="3922871"/>
            <a:ext cx="8625692" cy="806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9887" y="5035981"/>
            <a:ext cx="8369730" cy="114940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514725" y="5336381"/>
            <a:ext cx="1107281" cy="1918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4414838" y="4421981"/>
            <a:ext cx="6858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00525" y="4421981"/>
            <a:ext cx="11358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858250" y="4421981"/>
            <a:ext cx="8286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35549" y="4729446"/>
            <a:ext cx="8286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1695" y="5086872"/>
            <a:ext cx="2051155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/>
          <p:cNvSpPr txBox="1"/>
          <p:nvPr/>
        </p:nvSpPr>
        <p:spPr>
          <a:xfrm>
            <a:off x="531695" y="6235418"/>
            <a:ext cx="576909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import org.springframework.security.core.userdetails.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UserDetails</a:t>
            </a:r>
            <a:r>
              <a:rPr lang="en-US" altLang="ko-KR" sz="120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User implements UserDetails {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1185863" y="5642915"/>
            <a:ext cx="262409" cy="61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58250" y="4676078"/>
            <a:ext cx="2171812" cy="552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94781" y="6246824"/>
            <a:ext cx="5697895" cy="3598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57591" y="6478099"/>
            <a:ext cx="2077080" cy="1905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05350" y="3419475"/>
            <a:ext cx="5094768" cy="393095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회원 아이디라는 용어 대신 username이라는 단어를 사용</a:t>
            </a:r>
            <a:r>
              <a:rPr lang="ko-KR" altLang="en-US" sz="1000"/>
              <a:t>한</a:t>
            </a:r>
            <a:r>
              <a:rPr lang="en-US" altLang="ko-KR" sz="1000"/>
              <a:t>다. 스프링 시큐리티에서는 </a:t>
            </a:r>
            <a:r>
              <a:rPr lang="en-US" altLang="ko-KR" sz="1000" b="1">
                <a:solidFill>
                  <a:srgbClr val="FF0000"/>
                </a:solidFill>
              </a:rPr>
              <a:t>username</a:t>
            </a:r>
            <a:r>
              <a:rPr lang="en-US" altLang="ko-KR" sz="1000"/>
              <a:t>이라는 단어 자체가 회원을 구별할 수 있는 식별 데이터를 의미</a:t>
            </a:r>
            <a:r>
              <a:rPr lang="ko-KR" altLang="en-US" sz="1000"/>
              <a:t>한다</a:t>
            </a:r>
            <a:r>
              <a:rPr lang="en-US" altLang="ko-KR" sz="1000"/>
              <a:t>.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13.5.2 JwtTokenProvider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1874" y="1327814"/>
            <a:ext cx="9004493" cy="622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552708" y="2690837"/>
            <a:ext cx="8838751" cy="393665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package com.springboot.security.config.security;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Consolas"/>
              </a:rPr>
              <a:t>import io.jsonwebtoken.Claims;</a:t>
            </a:r>
          </a:p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Consolas"/>
              </a:rPr>
              <a:t>import io.jsonwebtoken.Jws;</a:t>
            </a:r>
          </a:p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Consolas"/>
              </a:rPr>
              <a:t>import io.jsonwebtoken.Jwts;</a:t>
            </a:r>
          </a:p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Consolas"/>
              </a:rPr>
              <a:t>import io.jsonwebtoken.SignatureAlgorithm;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java.nio.charset.StandardCharsets;</a:t>
            </a:r>
          </a:p>
          <a:p>
            <a:pPr lvl="0">
              <a:defRPr/>
            </a:pPr>
            <a:r>
              <a:rPr lang="en-US" altLang="ko-KR" sz="1200">
                <a:solidFill>
                  <a:srgbClr val="800080"/>
                </a:solidFill>
                <a:latin typeface="Consolas"/>
              </a:rPr>
              <a:t>import java.util.Base64;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java.util.Date;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java.util.List;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javax.annotation.PostConstruct;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javax.servlet.http.HttpServletRequest;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lombok.RequiredArgsConstructor;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org.slf4j.Logger;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org.slf4j.LoggerFactory;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org.springframework.beans.factory.annotation.Value;</a:t>
            </a:r>
          </a:p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Consolas"/>
              </a:rPr>
              <a:t>import org.springframework.security.authentication.UsernamePasswordAuthenticationToken;</a:t>
            </a:r>
            <a:endParaRPr lang="en-US" altLang="ko-KR" sz="1200">
              <a:solidFill>
                <a:srgbClr val="80008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800080"/>
                </a:solidFill>
                <a:latin typeface="Consolas"/>
              </a:rPr>
              <a:t>import org.springframework.security.core.Authentication;</a:t>
            </a:r>
          </a:p>
          <a:p>
            <a:pPr lvl="0">
              <a:defRPr/>
            </a:pPr>
            <a:r>
              <a:rPr lang="en-US" altLang="ko-KR" sz="1200">
                <a:solidFill>
                  <a:srgbClr val="800080"/>
                </a:solidFill>
                <a:latin typeface="Consolas"/>
              </a:rPr>
              <a:t>import org.springframework.security.core.userdetails.UserDetails;</a:t>
            </a:r>
          </a:p>
          <a:p>
            <a:pPr lvl="0">
              <a:defRPr/>
            </a:pPr>
            <a:r>
              <a:rPr lang="en-US" altLang="ko-KR" sz="1200">
                <a:solidFill>
                  <a:srgbClr val="800080"/>
                </a:solidFill>
                <a:latin typeface="Consolas"/>
              </a:rPr>
              <a:t>import org.springframework.security.core.userdetails.UserDetailsService;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org.springframework.stereotype.Component;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7692" y="2805186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그룹 7"/>
          <p:cNvGrpSpPr/>
          <p:nvPr/>
        </p:nvGrpSpPr>
        <p:grpSpPr>
          <a:xfrm>
            <a:off x="8344663" y="3429000"/>
            <a:ext cx="3516670" cy="1139002"/>
            <a:chOff x="8324109" y="3925347"/>
            <a:chExt cx="3516670" cy="11390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24109" y="3925347"/>
              <a:ext cx="3516670" cy="1139002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10149236" y="3965599"/>
              <a:ext cx="1642063" cy="48207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63999" y="1864213"/>
            <a:ext cx="9479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000">
                <a:solidFill>
                  <a:srgbClr val="3F5FBF"/>
                </a:solidFill>
                <a:latin typeface="Courier New"/>
              </a:rPr>
              <a:t> * </a:t>
            </a:r>
            <a:r>
              <a:rPr lang="en-US" altLang="ko-KR" sz="1000">
                <a:solidFill>
                  <a:srgbClr val="3F5FBF"/>
                </a:solidFill>
                <a:latin typeface="Courier New"/>
              </a:rPr>
              <a:t>JWT </a:t>
            </a:r>
            <a:r>
              <a:rPr lang="ko-KR" altLang="en-US" sz="1000">
                <a:solidFill>
                  <a:srgbClr val="3F5FBF"/>
                </a:solidFill>
                <a:latin typeface="Courier New"/>
              </a:rPr>
              <a:t>토큰을 생성하고 유효성을 검증하는 컴포넌트 클래스 </a:t>
            </a:r>
            <a:r>
              <a:rPr lang="en-US" altLang="ko-KR" sz="1000">
                <a:solidFill>
                  <a:srgbClr val="3F5FBF"/>
                </a:solidFill>
                <a:latin typeface="Courier New"/>
              </a:rPr>
              <a:t>JWT </a:t>
            </a:r>
            <a:r>
              <a:rPr lang="ko-KR" altLang="en-US" sz="1000">
                <a:solidFill>
                  <a:srgbClr val="3F5FBF"/>
                </a:solidFill>
                <a:latin typeface="Courier New"/>
              </a:rPr>
              <a:t>는 여러 암호화 알고리즘을 제공하고 알고리즘과 비밀키를 가지고 토큰을 생성</a:t>
            </a:r>
          </a:p>
          <a:p>
            <a:pPr algn="l">
              <a:defRPr/>
            </a:pPr>
            <a:r>
              <a:rPr lang="ko-KR" altLang="en-US" sz="1000">
                <a:solidFill>
                  <a:srgbClr val="3F5FBF"/>
                </a:solidFill>
                <a:latin typeface="Courier New"/>
              </a:rPr>
              <a:t> * </a:t>
            </a:r>
            <a:r>
              <a:rPr lang="en-US" altLang="ko-KR" sz="1000">
                <a:solidFill>
                  <a:srgbClr val="3F5FBF"/>
                </a:solidFill>
                <a:latin typeface="Courier New"/>
              </a:rPr>
              <a:t>claim </a:t>
            </a:r>
            <a:r>
              <a:rPr lang="ko-KR" altLang="en-US" sz="1000">
                <a:solidFill>
                  <a:srgbClr val="3F5FBF"/>
                </a:solidFill>
                <a:latin typeface="Courier New"/>
              </a:rPr>
              <a:t>정보에는 토큰에 부가적으로 정보를 추가할 수 있음 </a:t>
            </a:r>
            <a:r>
              <a:rPr lang="en-US" altLang="ko-KR" sz="1000">
                <a:solidFill>
                  <a:srgbClr val="3F5FBF"/>
                </a:solidFill>
                <a:latin typeface="Courier New"/>
              </a:rPr>
              <a:t>claim </a:t>
            </a:r>
            <a:r>
              <a:rPr lang="ko-KR" altLang="en-US" sz="1000">
                <a:solidFill>
                  <a:srgbClr val="3F5FBF"/>
                </a:solidFill>
                <a:latin typeface="Courier New"/>
              </a:rPr>
              <a:t>정보에 회원을 구분할 수 있는 값을 세팅하였다가 토큰이 들어오면 해당 값으로 </a:t>
            </a:r>
          </a:p>
          <a:p>
            <a:pPr algn="l">
              <a:defRPr/>
            </a:pPr>
            <a:r>
              <a:rPr lang="en-US" altLang="ko-KR" sz="1000">
                <a:solidFill>
                  <a:srgbClr val="3F5FBF"/>
                </a:solidFill>
                <a:latin typeface="Courier New"/>
              </a:rPr>
              <a:t>   </a:t>
            </a:r>
            <a:r>
              <a:rPr lang="ko-KR" altLang="en-US" sz="1000">
                <a:solidFill>
                  <a:srgbClr val="3F5FBF"/>
                </a:solidFill>
                <a:latin typeface="Courier New"/>
              </a:rPr>
              <a:t>회원을 구분하여 리소스 제공</a:t>
            </a:r>
          </a:p>
          <a:p>
            <a:pPr algn="l">
              <a:defRPr/>
            </a:pPr>
            <a:r>
              <a:rPr lang="ko-KR" altLang="en-US" sz="1000">
                <a:solidFill>
                  <a:srgbClr val="3F5FBF"/>
                </a:solidFill>
                <a:latin typeface="Courier New"/>
              </a:rPr>
              <a:t> * </a:t>
            </a:r>
            <a:r>
              <a:rPr lang="en-US" altLang="ko-KR" sz="1000">
                <a:solidFill>
                  <a:srgbClr val="3F5FBF"/>
                </a:solidFill>
                <a:latin typeface="Courier New"/>
              </a:rPr>
              <a:t>JWT </a:t>
            </a:r>
            <a:r>
              <a:rPr lang="ko-KR" altLang="en-US" sz="1000">
                <a:solidFill>
                  <a:srgbClr val="3F5FBF"/>
                </a:solidFill>
                <a:latin typeface="Courier New"/>
              </a:rPr>
              <a:t>토큰에 </a:t>
            </a:r>
            <a:r>
              <a:rPr lang="en-US" altLang="ko-KR" sz="1000">
                <a:solidFill>
                  <a:srgbClr val="3F5FBF"/>
                </a:solidFill>
                <a:latin typeface="Courier New"/>
              </a:rPr>
              <a:t>expire time</a:t>
            </a:r>
            <a:r>
              <a:rPr lang="ko-KR" altLang="en-US" sz="1000">
                <a:solidFill>
                  <a:srgbClr val="3F5FBF"/>
                </a:solidFill>
                <a:latin typeface="Courier New"/>
              </a:rPr>
              <a:t>을 설정할 수 있음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13.5.2 JwtTokenProvider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6252" y="1406069"/>
            <a:ext cx="8838751" cy="338310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@Component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@RequiredArgsConstructor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JwtTokenProvider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LoggerFactory.getLogger(JwtTokenProvider.class);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UserDetailsService userDetailsService; </a:t>
            </a:r>
            <a:r>
              <a:rPr lang="en-US" altLang="ko-KR" sz="1200">
                <a:solidFill>
                  <a:srgbClr val="3F7F5F"/>
                </a:solidFill>
                <a:latin typeface="Consolas"/>
              </a:rPr>
              <a:t>// Spring Security </a:t>
            </a:r>
            <a:r>
              <a:rPr lang="ko-KR" altLang="en-US" sz="1200">
                <a:solidFill>
                  <a:srgbClr val="3F7F5F"/>
                </a:solidFill>
                <a:latin typeface="Consolas"/>
              </a:rPr>
              <a:t>에서 제공하는 서비스 레이어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@Value("${springboot.jwt.secret}")</a:t>
            </a:r>
            <a:r>
              <a:rPr lang="ko-KR" altLang="en-US" sz="1200">
                <a:solidFill>
                  <a:srgbClr val="800080"/>
                </a:solidFill>
                <a:latin typeface="Consolas"/>
              </a:rPr>
              <a:t> </a:t>
            </a:r>
            <a:r>
              <a:rPr lang="ko-KR" altLang="en-US" sz="1200">
                <a:latin typeface="Consolas"/>
              </a:rPr>
              <a:t> </a:t>
            </a:r>
            <a:r>
              <a:rPr lang="en-US" altLang="ko-KR" sz="1200">
                <a:latin typeface="Consolas"/>
              </a:rPr>
              <a:t>//</a:t>
            </a:r>
            <a:r>
              <a:rPr lang="ko-KR" altLang="en-US" sz="1200">
                <a:latin typeface="Consolas"/>
              </a:rPr>
              <a:t> </a:t>
            </a:r>
            <a:r>
              <a:rPr lang="en-US" altLang="ko-KR" sz="1200">
                <a:latin typeface="Consolas"/>
              </a:rPr>
              <a:t>application.properties </a:t>
            </a:r>
            <a:r>
              <a:rPr lang="ko-KR" altLang="en-US" sz="1200">
                <a:latin typeface="Consolas"/>
              </a:rPr>
              <a:t>값 읽어오기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String secretKey = "secretKey";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long tokenValidMillisecond = 1000L * 60 * 60; </a:t>
            </a:r>
            <a:r>
              <a:rPr lang="en-US" altLang="ko-KR" sz="1200">
                <a:solidFill>
                  <a:srgbClr val="3F7F5F"/>
                </a:solidFill>
                <a:latin typeface="Consolas"/>
              </a:rPr>
              <a:t>// 1</a:t>
            </a:r>
            <a:r>
              <a:rPr lang="ko-KR" altLang="en-US" sz="1200">
                <a:solidFill>
                  <a:srgbClr val="3F7F5F"/>
                </a:solidFill>
                <a:latin typeface="Consolas"/>
              </a:rPr>
              <a:t>시간 토큰 유효</a:t>
            </a:r>
          </a:p>
          <a:p>
            <a:pPr lvl="0">
              <a:defRPr/>
            </a:pPr>
            <a:endParaRPr lang="en-US" altLang="ko-KR" sz="1200">
              <a:solidFill>
                <a:schemeClr val="accent6">
                  <a:lumMod val="75000"/>
                </a:schemeClr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//SecretKey 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  <a:latin typeface="Consolas"/>
              </a:rPr>
              <a:t>에 대해 인코딩 수행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@PostConstruct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protected void init()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LOGGER.info("[init] JwtTokenProvider </a:t>
            </a:r>
            <a:r>
              <a:rPr lang="ko-KR" altLang="en-US" sz="1200">
                <a:latin typeface="Consolas"/>
              </a:rPr>
              <a:t>내 </a:t>
            </a:r>
            <a:r>
              <a:rPr lang="en-US" altLang="ko-KR" sz="1200">
                <a:latin typeface="Consolas"/>
              </a:rPr>
              <a:t>secretKey </a:t>
            </a:r>
            <a:r>
              <a:rPr lang="ko-KR" altLang="en-US" sz="1200">
                <a:latin typeface="Consolas"/>
              </a:rPr>
              <a:t>초기화 시작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secretKey =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Base64.getEncoder().encodeToString(secretKey.getBytes(StandardCharsets.UTF_8));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LOGGER.info("[init] JwtTokenProvider </a:t>
            </a:r>
            <a:r>
              <a:rPr lang="ko-KR" altLang="en-US" sz="1200">
                <a:latin typeface="Consolas"/>
              </a:rPr>
              <a:t>내 </a:t>
            </a:r>
            <a:r>
              <a:rPr lang="en-US" altLang="ko-KR" sz="1200">
                <a:latin typeface="Consolas"/>
              </a:rPr>
              <a:t>secretKey </a:t>
            </a:r>
            <a:r>
              <a:rPr lang="ko-KR" altLang="en-US" sz="1200">
                <a:latin typeface="Consolas"/>
              </a:rPr>
              <a:t>초기화 완료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43065" y="2703549"/>
            <a:ext cx="2525231" cy="447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## </a:t>
            </a:r>
            <a:r>
              <a:rPr lang="ko-KR" altLang="ko-KR" sz="1200"/>
              <a:t> Security 관련</a:t>
            </a:r>
          </a:p>
          <a:p>
            <a:pPr>
              <a:defRPr/>
            </a:pPr>
            <a:r>
              <a:rPr lang="en-US" altLang="ko-KR" sz="1200"/>
              <a:t>springboot.jwt.secret=flature!@#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83983" y="4860633"/>
            <a:ext cx="7619997" cy="452411"/>
          </a:xfrm>
          <a:prstGeom prst="rect">
            <a:avLst/>
          </a:prstGeom>
          <a:ln>
            <a:solidFill>
              <a:srgbClr val="4472C4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800080"/>
                </a:solidFill>
                <a:latin typeface="맑은 고딕"/>
                <a:ea typeface="맑은 고딕"/>
                <a:cs typeface="맑은 고딕"/>
              </a:rPr>
              <a:t>@PostConstruct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는 의존성 주입이 이루어진 후 초기화를 수행하는 메서드이다.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즉 의존성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주입이 완료된 후 실행되어야 하는 메서드에 사용된다. 이 메서드는 다른 리소스에서 호출되지 않는다해도 수행된다. 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133908" y="2803229"/>
            <a:ext cx="487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F87DB-D89B-9395-6DE9-5C6645DF8C18}"/>
              </a:ext>
            </a:extLst>
          </p:cNvPr>
          <p:cNvSpPr txBox="1"/>
          <p:nvPr/>
        </p:nvSpPr>
        <p:spPr>
          <a:xfrm>
            <a:off x="1440443" y="1347758"/>
            <a:ext cx="8651160" cy="32316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JWT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토큰 생성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userUid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List&lt;String&gt;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roles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createToken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생성 시작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Claims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claims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Jwts.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claims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setSubject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userUid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claims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"roles"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roles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Date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Jwts.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setClaims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claims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setIssuedAt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setExpiration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Date(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.getTime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tokenValidMillisecond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signWith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(SignatureAlgorithm.</a:t>
            </a:r>
            <a:r>
              <a:rPr lang="en-US" altLang="ko-KR" sz="1200" i="1" dirty="0">
                <a:solidFill>
                  <a:srgbClr val="0000C0"/>
                </a:solidFill>
                <a:latin typeface="Consolas" panose="020B0609020204030204" pitchFamily="49" charset="0"/>
              </a:rPr>
              <a:t>HS256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secretKey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암호화 알고리즘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secret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값 세팅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.compact();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createToken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생성 완료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4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10.3.3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유효성 검사</a:t>
            </a:r>
            <a:r>
              <a:rPr lang="en-US" altLang="ko-KR" sz="1400" b="1">
                <a:solidFill>
                  <a:srgbClr val="7030A0"/>
                </a:solidFill>
              </a:rPr>
              <a:t>(@Valid, </a:t>
            </a:r>
            <a:r>
              <a:rPr lang="ko-KR" altLang="en-US" sz="1400" b="1">
                <a:solidFill>
                  <a:srgbClr val="7030A0"/>
                </a:solidFill>
              </a:rPr>
              <a:t>자바에서 제공</a:t>
            </a:r>
            <a:r>
              <a:rPr lang="en-US" altLang="ko-KR" sz="1400" b="1">
                <a:solidFill>
                  <a:srgbClr val="7030A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1335" y="1346928"/>
            <a:ext cx="7644044" cy="4334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1335" y="1956055"/>
            <a:ext cx="8498573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@RestController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@RequestMapping("/validation")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ValidationController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LoggerFactory.getLogger(ValidationController.class);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@PostMapping("/valid")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ResponseEntity&lt;String&gt; checkValidationByValid(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 </a:t>
            </a:r>
            <a:r>
              <a:rPr lang="en-US" altLang="ko-KR" sz="1200">
                <a:latin typeface="Consolas"/>
              </a:rPr>
              <a:t>@RequestBody ValidRequestDto validRequestDto)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LOGGER.info(validRequestDto.toString());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ResponseEntity.status(HttpStatus.OK).body(validRequestDto.toString());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   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4847" y="1780354"/>
            <a:ext cx="2413124" cy="584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7821" y="4677897"/>
            <a:ext cx="8885058" cy="663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F87DB-D89B-9395-6DE9-5C6645DF8C18}"/>
              </a:ext>
            </a:extLst>
          </p:cNvPr>
          <p:cNvSpPr txBox="1"/>
          <p:nvPr/>
        </p:nvSpPr>
        <p:spPr>
          <a:xfrm>
            <a:off x="1440443" y="1347758"/>
            <a:ext cx="9629248" cy="45243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JWT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토큰으로 인증 정보 조회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Authentication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getAuthentication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getAuthentication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인증 정보 조회 시작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userDetailsService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.loadUserByUsername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.getUsername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getAuthentication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인증 정보 조회 완료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 : {}"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.getUsername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UsernamePasswordAuthenticationToken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.getAuthorities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JWT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토큰에서 회원 구별 정보 추출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getUsername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기반 회원 구별 정보 추출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Jwts.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setSigningKey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secretKey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parseClaimsJws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getBody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getSubject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getUsername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기반 회원 구별 정보 추출 완료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, info : {}"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HTTP Request Header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에 설정된 토큰 값을 가져옴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200" dirty="0" err="1">
                <a:latin typeface="Consolas" panose="020B0609020204030204" pitchFamily="49" charset="0"/>
              </a:rPr>
              <a:t>resolveToken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 request){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resolveToken</a:t>
            </a:r>
            <a:r>
              <a:rPr lang="en-US" altLang="ko-KR" sz="1200" dirty="0">
                <a:latin typeface="Consolas" panose="020B0609020204030204" pitchFamily="49" charset="0"/>
              </a:rPr>
              <a:t>] HTTP </a:t>
            </a:r>
            <a:r>
              <a:rPr lang="ko-KR" altLang="en-US" sz="1200" dirty="0">
                <a:latin typeface="Consolas" panose="020B0609020204030204" pitchFamily="49" charset="0"/>
              </a:rPr>
              <a:t>헤더에서 </a:t>
            </a:r>
            <a:r>
              <a:rPr lang="en-US" altLang="ko-KR" sz="1200" dirty="0">
                <a:latin typeface="Consolas" panose="020B0609020204030204" pitchFamily="49" charset="0"/>
              </a:rPr>
              <a:t>Token </a:t>
            </a:r>
            <a:r>
              <a:rPr lang="ko-KR" altLang="en-US" sz="1200" dirty="0">
                <a:latin typeface="Consolas" panose="020B0609020204030204" pitchFamily="49" charset="0"/>
              </a:rPr>
              <a:t>값 추출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request.getHeader</a:t>
            </a:r>
            <a:r>
              <a:rPr lang="en-US" altLang="ko-KR" sz="1200" dirty="0">
                <a:latin typeface="Consolas" panose="020B0609020204030204" pitchFamily="49" charset="0"/>
              </a:rPr>
              <a:t>("X-AUTH-TOKEN");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3764334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F87DB-D89B-9395-6DE9-5C6645DF8C18}"/>
              </a:ext>
            </a:extLst>
          </p:cNvPr>
          <p:cNvSpPr txBox="1"/>
          <p:nvPr/>
        </p:nvSpPr>
        <p:spPr>
          <a:xfrm>
            <a:off x="1446498" y="1365925"/>
            <a:ext cx="9605025" cy="25853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JWT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토큰의 유효성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+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만료일 체크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1200" dirty="0">
                <a:latin typeface="Consolas" panose="020B0609020204030204" pitchFamily="49" charset="0"/>
              </a:rPr>
              <a:t>(String token){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토큰 유효 체크 시작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try{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Jws</a:t>
            </a:r>
            <a:r>
              <a:rPr lang="en-US" altLang="ko-KR" sz="1200" dirty="0">
                <a:latin typeface="Consolas" panose="020B0609020204030204" pitchFamily="49" charset="0"/>
              </a:rPr>
              <a:t>&lt;Claims&gt; claims = </a:t>
            </a:r>
            <a:r>
              <a:rPr lang="en-US" altLang="ko-KR" sz="1200" dirty="0" err="1">
                <a:latin typeface="Consolas" panose="020B0609020204030204" pitchFamily="49" charset="0"/>
              </a:rPr>
              <a:t>Jwts.parser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setSigningKey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).</a:t>
            </a:r>
            <a:r>
              <a:rPr lang="en-US" altLang="ko-KR" sz="1200" dirty="0" err="1">
                <a:latin typeface="Consolas" panose="020B0609020204030204" pitchFamily="49" charset="0"/>
              </a:rPr>
              <a:t>parseClaimsJws</a:t>
            </a:r>
            <a:r>
              <a:rPr lang="en-US" altLang="ko-KR" sz="1200" dirty="0">
                <a:latin typeface="Consolas" panose="020B0609020204030204" pitchFamily="49" charset="0"/>
              </a:rPr>
              <a:t>(token);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return !</a:t>
            </a:r>
            <a:r>
              <a:rPr lang="en-US" altLang="ko-KR" sz="1200" dirty="0" err="1">
                <a:latin typeface="Consolas" panose="020B0609020204030204" pitchFamily="49" charset="0"/>
              </a:rPr>
              <a:t>claims.getBody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getExpiration</a:t>
            </a:r>
            <a:r>
              <a:rPr lang="en-US" altLang="ko-KR" sz="1200" dirty="0">
                <a:latin typeface="Consolas" panose="020B0609020204030204" pitchFamily="49" charset="0"/>
              </a:rPr>
              <a:t>().before(new Date());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}catch(Exception 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토큰 유효 체크 예외 발생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return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0179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13.5.2 JwtTokenProvider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086" y="2165951"/>
            <a:ext cx="3949033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springboot.jwt.secret=flature!@#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6988" y="1333112"/>
            <a:ext cx="7756653" cy="6814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78105" y="1127893"/>
            <a:ext cx="1581231" cy="958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26988" y="2594363"/>
            <a:ext cx="8666332" cy="441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3086" y="3611153"/>
            <a:ext cx="8651160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@PostConstruct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protected void init()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LOGGER.info("[init] JwtTokenProvider </a:t>
            </a:r>
            <a:r>
              <a:rPr lang="ko-KR" altLang="en-US" sz="1200">
                <a:latin typeface="Consolas"/>
              </a:rPr>
              <a:t>내 </a:t>
            </a:r>
            <a:r>
              <a:rPr lang="en-US" altLang="ko-KR" sz="1200">
                <a:latin typeface="Consolas"/>
              </a:rPr>
              <a:t>secretKey </a:t>
            </a:r>
            <a:r>
              <a:rPr lang="ko-KR" altLang="en-US" sz="1200">
                <a:latin typeface="Consolas"/>
              </a:rPr>
              <a:t>초기화 시작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System.out.println(secretKey);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secretKey = Base64.getEncoder().encodeToString(secretKey.getBytes(StandardCharsets.UTF_8));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System.out.println(secretKey);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LOGGER.info("[init] JwtTokenProvider </a:t>
            </a:r>
            <a:r>
              <a:rPr lang="ko-KR" altLang="en-US" sz="1200">
                <a:latin typeface="Consolas"/>
              </a:rPr>
              <a:t>내 </a:t>
            </a:r>
            <a:r>
              <a:rPr lang="en-US" altLang="ko-KR" sz="1200">
                <a:latin typeface="Consolas"/>
              </a:rPr>
              <a:t>secretKey </a:t>
            </a:r>
            <a:r>
              <a:rPr lang="ko-KR" altLang="en-US" sz="1200">
                <a:latin typeface="Consolas"/>
              </a:rPr>
              <a:t>초기화 완료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26988" y="3299987"/>
            <a:ext cx="3721291" cy="311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11095" y="3455570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말풍선: 사각형 14"/>
          <p:cNvSpPr/>
          <p:nvPr/>
        </p:nvSpPr>
        <p:spPr>
          <a:xfrm>
            <a:off x="9786568" y="4107689"/>
            <a:ext cx="1230376" cy="682463"/>
          </a:xfrm>
          <a:prstGeom prst="wedgeRectCallout">
            <a:avLst>
              <a:gd name="adj1" fmla="val -64871"/>
              <a:gd name="adj2" fmla="val -17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/>
              <a:t>코드 추가하여수정하기</a:t>
            </a:r>
            <a:r>
              <a:rPr lang="en-US" altLang="ko-KR" sz="1200"/>
              <a:t>:</a:t>
            </a:r>
          </a:p>
          <a:p>
            <a:pPr algn="ctr">
              <a:defRPr/>
            </a:pPr>
            <a:r>
              <a:rPr lang="ko-KR" altLang="en-US" sz="1200"/>
              <a:t>인코딩 체크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44A855-A8D6-C025-2097-4FBF6C0A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4" y="1281084"/>
            <a:ext cx="9172853" cy="1176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0F50D1-DCC8-FAD1-A772-B18991CB6D72}"/>
              </a:ext>
            </a:extLst>
          </p:cNvPr>
          <p:cNvSpPr txBox="1"/>
          <p:nvPr/>
        </p:nvSpPr>
        <p:spPr>
          <a:xfrm>
            <a:off x="6003130" y="3151999"/>
            <a:ext cx="3949033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latin typeface="Consolas" panose="020B0609020204030204" pitchFamily="49" charset="0"/>
              </a:rPr>
              <a:t>인코딩 전 원본 문자열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flature</a:t>
            </a:r>
            <a:r>
              <a:rPr lang="en-US" altLang="ko-KR" sz="1200" dirty="0">
                <a:latin typeface="Consolas" panose="020B0609020204030204" pitchFamily="49" charset="0"/>
              </a:rPr>
              <a:t>!@#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//Base64 </a:t>
            </a:r>
            <a:r>
              <a:rPr lang="ko-KR" altLang="en-US" sz="1200" dirty="0">
                <a:latin typeface="Consolas" panose="020B0609020204030204" pitchFamily="49" charset="0"/>
              </a:rPr>
              <a:t>인코딩 결과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ZmxhdHVyZSFAIw</a:t>
            </a:r>
            <a:r>
              <a:rPr lang="en-US" altLang="ko-KR" sz="1200" dirty="0">
                <a:latin typeface="Consolas" panose="020B0609020204030204" pitchFamily="49" charset="0"/>
              </a:rPr>
              <a:t>==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929863A-14F3-D414-6A3C-D10D87BE11A7}"/>
              </a:ext>
            </a:extLst>
          </p:cNvPr>
          <p:cNvGrpSpPr/>
          <p:nvPr/>
        </p:nvGrpSpPr>
        <p:grpSpPr>
          <a:xfrm>
            <a:off x="1540580" y="3219821"/>
            <a:ext cx="4324438" cy="628682"/>
            <a:chOff x="1540580" y="3219821"/>
            <a:chExt cx="4324438" cy="62868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74F5702-66CA-0A91-8F87-C0941F75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0580" y="3219821"/>
              <a:ext cx="2863997" cy="6286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5FBC031-EA33-2C8C-1B3B-7CD5273E490F}"/>
                </a:ext>
              </a:extLst>
            </p:cNvPr>
            <p:cNvCxnSpPr>
              <a:cxnSpLocks/>
            </p:cNvCxnSpPr>
            <p:nvPr/>
          </p:nvCxnSpPr>
          <p:spPr>
            <a:xfrm>
              <a:off x="2871787" y="3572949"/>
              <a:ext cx="29932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D6DDFA-EEE8-71BF-722F-C4E038CAD07F}"/>
                </a:ext>
              </a:extLst>
            </p:cNvPr>
            <p:cNvSpPr/>
            <p:nvPr/>
          </p:nvSpPr>
          <p:spPr>
            <a:xfrm>
              <a:off x="1540580" y="3330568"/>
              <a:ext cx="1331207" cy="407189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41F5F5C-7254-93F2-65C7-BAD44E1318ED}"/>
              </a:ext>
            </a:extLst>
          </p:cNvPr>
          <p:cNvSpPr txBox="1"/>
          <p:nvPr/>
        </p:nvSpPr>
        <p:spPr>
          <a:xfrm>
            <a:off x="1443037" y="2666225"/>
            <a:ext cx="6786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7030A0"/>
                </a:solidFill>
              </a:rPr>
              <a:t>실행하면 콘솔에 아래와 같은 결과가 나온다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9594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13.5.2 JwtTokenProvider </a:t>
            </a:r>
            <a:r>
              <a:rPr lang="ko-KR" altLang="en-US" sz="1400" b="1">
                <a:solidFill>
                  <a:srgbClr val="7030A0"/>
                </a:solidFill>
              </a:rPr>
              <a:t>구현  </a:t>
            </a:r>
            <a:r>
              <a:rPr lang="en-US" altLang="ko-KR" sz="1400" b="1">
                <a:solidFill>
                  <a:srgbClr val="7030A0"/>
                </a:solidFill>
              </a:rPr>
              <a:t>(</a:t>
            </a:r>
            <a:r>
              <a:rPr lang="ko-KR" altLang="en-US" sz="1400" b="1">
                <a:solidFill>
                  <a:srgbClr val="7030A0"/>
                </a:solidFill>
              </a:rPr>
              <a:t>코드 설명</a:t>
            </a:r>
            <a:r>
              <a:rPr lang="en-US" altLang="ko-KR" sz="1400" b="1">
                <a:solidFill>
                  <a:srgbClr val="7030A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3031" y="1274299"/>
            <a:ext cx="5674176" cy="5187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3031" y="1859680"/>
            <a:ext cx="8651160" cy="302474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String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createToken</a:t>
            </a:r>
            <a:r>
              <a:rPr lang="en-US" altLang="ko-KR" sz="1200">
                <a:latin typeface="Consolas"/>
              </a:rPr>
              <a:t>(String userUid, List&lt;String&gt; roles){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LOGGER.info("[createToken] </a:t>
            </a:r>
            <a:r>
              <a:rPr lang="ko-KR" altLang="en-US" sz="1200">
                <a:latin typeface="Consolas"/>
              </a:rPr>
              <a:t>토큰 생성 시작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Claims claims = Jwts.claims().setSubject(userUid);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claims.put("roles", roles);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Date now = new Date();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String token = Jwts.builder()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.setClaims(claims)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.setIssuedAt(now)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.setExpiration(new Date(now.getTime() + tokenValidMillisecond))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.signWith(SignatureAlgorithm.HS256, secretKey)  </a:t>
            </a:r>
            <a:r>
              <a:rPr lang="en-US" altLang="ko-KR" sz="1200" b="1">
                <a:solidFill>
                  <a:schemeClr val="accent6"/>
                </a:solidFill>
                <a:latin typeface="Consolas"/>
              </a:rPr>
              <a:t>// </a:t>
            </a:r>
            <a:r>
              <a:rPr lang="ko-KR" altLang="en-US" sz="1200" b="1">
                <a:solidFill>
                  <a:schemeClr val="accent6"/>
                </a:solidFill>
                <a:latin typeface="Consolas"/>
              </a:rPr>
              <a:t>암호화 알고리즘 </a:t>
            </a:r>
            <a:r>
              <a:rPr lang="en-US" altLang="ko-KR" sz="1200" b="1">
                <a:solidFill>
                  <a:schemeClr val="accent6"/>
                </a:solidFill>
                <a:latin typeface="Consolas"/>
              </a:rPr>
              <a:t>secret </a:t>
            </a:r>
            <a:r>
              <a:rPr lang="ko-KR" altLang="en-US" sz="1200" b="1">
                <a:solidFill>
                  <a:schemeClr val="accent6"/>
                </a:solidFill>
                <a:latin typeface="Consolas"/>
              </a:rPr>
              <a:t>값 세팅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.compact();</a:t>
            </a:r>
            <a:r>
              <a:rPr lang="ko-KR" altLang="en-US" sz="1200">
                <a:latin typeface="Consolas"/>
              </a:rPr>
              <a:t> </a:t>
            </a:r>
            <a:r>
              <a:rPr lang="en-US" altLang="ko-KR" sz="1200">
                <a:solidFill>
                  <a:srgbClr val="008000"/>
                </a:solidFill>
                <a:latin typeface="Consolas"/>
              </a:rPr>
              <a:t>//</a:t>
            </a:r>
            <a:r>
              <a:rPr lang="ko-KR" altLang="en-US" sz="1200">
                <a:solidFill>
                  <a:srgbClr val="008000"/>
                </a:solidFill>
                <a:latin typeface="Consolas"/>
              </a:rPr>
              <a:t> 압축하고 서명</a:t>
            </a:r>
            <a:endParaRPr lang="ko-KR" altLang="en-US" sz="1200">
              <a:latin typeface="Consolas"/>
            </a:endParaRP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LOGGER.info("[createToken] </a:t>
            </a:r>
            <a:r>
              <a:rPr lang="ko-KR" altLang="en-US" sz="1200">
                <a:latin typeface="Consolas"/>
              </a:rPr>
              <a:t>토큰 생성 완료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return token;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76433" y="1169121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5670" y="5064919"/>
            <a:ext cx="8553172" cy="815535"/>
          </a:xfrm>
          <a:prstGeom prst="rect">
            <a:avLst/>
          </a:prstGeom>
        </p:spPr>
      </p:pic>
      <p:sp>
        <p:nvSpPr>
          <p:cNvPr id="6" name="순서도: 다중 문서 5"/>
          <p:cNvSpPr/>
          <p:nvPr/>
        </p:nvSpPr>
        <p:spPr>
          <a:xfrm>
            <a:off x="1180850" y="1713743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13.5.2 JwtTokenProvider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6336" y="1696178"/>
            <a:ext cx="9209738" cy="109274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public Authentication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getAuthentication</a:t>
            </a:r>
            <a:r>
              <a:rPr lang="en-US" altLang="ko-KR" sz="1100">
                <a:latin typeface="Consolas"/>
              </a:rPr>
              <a:t>(String token){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LOGGER.info("[getAuthentication] </a:t>
            </a:r>
            <a:r>
              <a:rPr lang="ko-KR" altLang="en-US" sz="1100">
                <a:latin typeface="Consolas"/>
              </a:rPr>
              <a:t>토큰 인증 정보 조회 시작</a:t>
            </a:r>
            <a:r>
              <a:rPr lang="en-US" altLang="ko-KR" sz="11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UserDetails userDetails = userDetailsService.loadUserByUsername(this.getUsername(token));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LOGGER.info("[getAuthentication] </a:t>
            </a:r>
            <a:r>
              <a:rPr lang="ko-KR" altLang="en-US" sz="1100">
                <a:latin typeface="Consolas"/>
              </a:rPr>
              <a:t>토큰 인증 정보 조회 완료</a:t>
            </a:r>
            <a:r>
              <a:rPr lang="en-US" altLang="ko-KR" sz="1100">
                <a:latin typeface="Consolas"/>
              </a:rPr>
              <a:t>, UserDetails UserName : {}", userDetails.getUsername());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return new UsernamePasswordAuthenticationToken(userDetails, "", userDetails.getAuthorities());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6336" y="1264390"/>
            <a:ext cx="7271960" cy="4069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10931" y="1452266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8121" y="2829366"/>
            <a:ext cx="7290175" cy="7556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07676" y="3379967"/>
            <a:ext cx="3858951" cy="19265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66336" y="5394471"/>
            <a:ext cx="7626742" cy="558829"/>
          </a:xfrm>
          <a:prstGeom prst="rect">
            <a:avLst/>
          </a:prstGeom>
        </p:spPr>
      </p:pic>
      <p:sp>
        <p:nvSpPr>
          <p:cNvPr id="5" name="순서도: 다중 문서 4"/>
          <p:cNvSpPr/>
          <p:nvPr/>
        </p:nvSpPr>
        <p:spPr>
          <a:xfrm>
            <a:off x="1288436" y="1528073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53736" y="3709443"/>
            <a:ext cx="1446047" cy="15324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04577" y="4281330"/>
            <a:ext cx="1332239" cy="960559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4123883" y="3100482"/>
            <a:ext cx="40209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50624" y="3100482"/>
            <a:ext cx="2820581" cy="156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13.5.2 JwtTokenProvider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5353" y="1921939"/>
            <a:ext cx="8076763" cy="109558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public String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getUsername</a:t>
            </a:r>
            <a:r>
              <a:rPr lang="en-US" altLang="ko-KR" sz="1100">
                <a:latin typeface="Consolas"/>
              </a:rPr>
              <a:t>(String token){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LOGGER.info("[getUsername] </a:t>
            </a:r>
            <a:r>
              <a:rPr lang="ko-KR" altLang="en-US" sz="1100">
                <a:latin typeface="Consolas"/>
              </a:rPr>
              <a:t>토큰 기반 회원 구별 정보 추출</a:t>
            </a:r>
            <a:r>
              <a:rPr lang="en-US" altLang="ko-KR" sz="11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String info = Jwts.parser().setSigningKey(secretKey).parseClaimsJws(token).getBody().getSubject();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LOGGER.info("[getUsername] </a:t>
            </a:r>
            <a:r>
              <a:rPr lang="ko-KR" altLang="en-US" sz="1100">
                <a:latin typeface="Consolas"/>
              </a:rPr>
              <a:t>토큰 기반 회원 구별 정보 추출 완료</a:t>
            </a:r>
            <a:r>
              <a:rPr lang="en-US" altLang="ko-KR" sz="1100">
                <a:latin typeface="Consolas"/>
              </a:rPr>
              <a:t>, info : {}", info);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return info;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4575" y="1247443"/>
            <a:ext cx="8657175" cy="5389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7364" y="1685060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15353" y="3086577"/>
            <a:ext cx="6775798" cy="273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5352" y="4064944"/>
            <a:ext cx="8076763" cy="75280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public String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resolveToken</a:t>
            </a:r>
            <a:r>
              <a:rPr lang="en-US" altLang="ko-KR" sz="1100">
                <a:latin typeface="Consolas"/>
              </a:rPr>
              <a:t>(HttpServletRequest request){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LOGGER.info("[resolveToken] HTTP </a:t>
            </a:r>
            <a:r>
              <a:rPr lang="ko-KR" altLang="en-US" sz="1100">
                <a:latin typeface="Consolas"/>
              </a:rPr>
              <a:t>헤더에서 </a:t>
            </a:r>
            <a:r>
              <a:rPr lang="en-US" altLang="ko-KR" sz="1100">
                <a:latin typeface="Consolas"/>
              </a:rPr>
              <a:t>Token </a:t>
            </a:r>
            <a:r>
              <a:rPr lang="ko-KR" altLang="en-US" sz="1100">
                <a:latin typeface="Consolas"/>
              </a:rPr>
              <a:t>값 추출</a:t>
            </a:r>
            <a:r>
              <a:rPr lang="en-US" altLang="ko-KR" sz="11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return request.getHeader("X-AUTH-TOKEN");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34575" y="3735238"/>
            <a:ext cx="6445581" cy="29211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15352" y="4904380"/>
            <a:ext cx="8115717" cy="533427"/>
          </a:xfrm>
          <a:prstGeom prst="rect">
            <a:avLst/>
          </a:prstGeom>
        </p:spPr>
      </p:pic>
      <p:sp>
        <p:nvSpPr>
          <p:cNvPr id="7" name="순서도: 다중 문서 6"/>
          <p:cNvSpPr/>
          <p:nvPr/>
        </p:nvSpPr>
        <p:spPr>
          <a:xfrm>
            <a:off x="1320830" y="1796712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다중 문서 9"/>
          <p:cNvSpPr/>
          <p:nvPr/>
        </p:nvSpPr>
        <p:spPr>
          <a:xfrm>
            <a:off x="1321533" y="3956643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22018" y="4950299"/>
            <a:ext cx="313189" cy="203573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13.5.2 JwtTokenProvider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5631" y="1685060"/>
            <a:ext cx="8076763" cy="1932535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public boolean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validateToken</a:t>
            </a:r>
            <a:r>
              <a:rPr lang="en-US" altLang="ko-KR" sz="1100">
                <a:latin typeface="Consolas"/>
              </a:rPr>
              <a:t>(String token){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LOGGER.info("[validateToken] </a:t>
            </a:r>
            <a:r>
              <a:rPr lang="ko-KR" altLang="en-US" sz="1100">
                <a:latin typeface="Consolas"/>
              </a:rPr>
              <a:t>토큰 유효 체크 시작</a:t>
            </a:r>
            <a:r>
              <a:rPr lang="en-US" altLang="ko-KR" sz="11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try{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Jws&lt;Claims&gt; claims = Jwts.parser().setSigningKey(secretKey).parseClaimsJws(token);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!claims.getBody().getExpiration().before(new Date());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}catch(Exception e) 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LOGGER.info("[validateToken] </a:t>
            </a:r>
            <a:r>
              <a:rPr lang="ko-KR" altLang="en-US" sz="1100">
                <a:latin typeface="Consolas"/>
              </a:rPr>
              <a:t>토큰 유효 체크 예외 발생</a:t>
            </a:r>
            <a:r>
              <a:rPr lang="en-US" altLang="ko-KR" sz="11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false;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7364" y="1685060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2179" y="1270437"/>
            <a:ext cx="4870700" cy="2857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5631" y="3781924"/>
            <a:ext cx="6502734" cy="336567"/>
          </a:xfrm>
          <a:prstGeom prst="rect">
            <a:avLst/>
          </a:prstGeom>
        </p:spPr>
      </p:pic>
      <p:sp>
        <p:nvSpPr>
          <p:cNvPr id="6" name="순서도: 다중 문서 5"/>
          <p:cNvSpPr/>
          <p:nvPr/>
        </p:nvSpPr>
        <p:spPr>
          <a:xfrm>
            <a:off x="1431886" y="1556202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13.5.3 JwtAuthenticationFilter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846" y="1310349"/>
            <a:ext cx="9353062" cy="572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146254" y="2097805"/>
            <a:ext cx="8076763" cy="21008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package com.springboot.security.config.security;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java.io.IOException;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javax.servlet.FilterChain;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javax.servlet.ServletException;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javax.servlet.http.HttpServletRequest;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javax.servlet.http.HttpServletResponse;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org.slf4j.Logger;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org.slf4j.LoggerFactory;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org.springframework.security.core.Authentication;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org.springframework.security.core.context.SecurityContextHolder;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org.springframework.web.filter.OncePerRequestFilter;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672" y="2062902"/>
            <a:ext cx="2241665" cy="45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5898" y="2864342"/>
            <a:ext cx="1446047" cy="153244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78761" y="2891834"/>
            <a:ext cx="1306918" cy="40979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13.5.3 JwtAuthenticationFilter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7824" y="1411119"/>
            <a:ext cx="8076763" cy="44448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public class JwtAuthenticationFilter extends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OncePerRequestFilte</a:t>
            </a:r>
            <a:r>
              <a:rPr lang="en-US" altLang="ko-KR" sz="1100">
                <a:latin typeface="Consolas"/>
              </a:rPr>
              <a:t>r {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final Logger LOGGER = LoggerFactory.getLogger(JwtAuthenticationFilter.class);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final JwtTokenProvider jwtTokenProvider;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JwtAuthenticationFilter(JwtTokenProvider jwtTokenProvider){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this.jwtTokenProvider = jwtTokenProvider;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protected void </a:t>
            </a:r>
            <a:r>
              <a:rPr lang="en-US" altLang="ko-KR" sz="1100" b="1">
                <a:solidFill>
                  <a:srgbClr val="FF0000"/>
                </a:solidFill>
                <a:latin typeface="Consolas"/>
              </a:rPr>
              <a:t>doFilterInternal</a:t>
            </a:r>
            <a:r>
              <a:rPr lang="en-US" altLang="ko-KR" sz="1100">
                <a:latin typeface="Consolas"/>
              </a:rPr>
              <a:t>(HttpServletRequest servletRequest,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                    HttpServletResponse servletResponse,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                    FilterChain filterChain) throws ServletException, IOException 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String token = </a:t>
            </a:r>
            <a:r>
              <a:rPr lang="en-US" altLang="ko-KR" sz="1100" b="1">
                <a:solidFill>
                  <a:srgbClr val="FF0000"/>
                </a:solidFill>
                <a:latin typeface="Consolas"/>
              </a:rPr>
              <a:t>jwtTokenProvider.resolveToken(servletRequest);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LOGGER.info("[doFilterInternal] token </a:t>
            </a:r>
            <a:r>
              <a:rPr lang="ko-KR" altLang="en-US" sz="1100">
                <a:latin typeface="Consolas"/>
              </a:rPr>
              <a:t>값 추출 완료</a:t>
            </a:r>
            <a:r>
              <a:rPr lang="en-US" altLang="ko-KR" sz="1100">
                <a:latin typeface="Consolas"/>
              </a:rPr>
              <a:t>. token : {}", token);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LOGGER.info("[doFilterInternal] token </a:t>
            </a:r>
            <a:r>
              <a:rPr lang="ko-KR" altLang="en-US" sz="1100">
                <a:latin typeface="Consolas"/>
              </a:rPr>
              <a:t>값 유효성 체크 시작</a:t>
            </a:r>
            <a:r>
              <a:rPr lang="en-US" altLang="ko-KR" sz="11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if(token != null &amp;&amp; jwtTokenProvider.validateToken(token)){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Authentication authentication = </a:t>
            </a:r>
            <a:r>
              <a:rPr lang="en-US" altLang="ko-KR" sz="1100" b="1">
                <a:solidFill>
                  <a:srgbClr val="FF0000"/>
                </a:solidFill>
                <a:latin typeface="Consolas"/>
              </a:rPr>
              <a:t>jwtTokenProvider.getAuthentication(token);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SecurityContextHolder.getContext().setAuthentication(authentication);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LOGGER.info("[doFilterInternal] token </a:t>
            </a:r>
            <a:r>
              <a:rPr lang="ko-KR" altLang="en-US" sz="1100">
                <a:latin typeface="Consolas"/>
              </a:rPr>
              <a:t>값 유효성 체크 완료</a:t>
            </a:r>
            <a:r>
              <a:rPr lang="en-US" altLang="ko-KR" sz="11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}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filterChain.doFilter(servletRequest, servletResponse);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10.3.3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유효성 검사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735782" y="4512623"/>
            <a:ext cx="2256312" cy="57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1867" y="2002931"/>
            <a:ext cx="6950045" cy="4138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1867" y="1341774"/>
            <a:ext cx="9409501" cy="641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344412" y="3208388"/>
            <a:ext cx="3858732" cy="15998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"age":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30</a:t>
            </a:r>
            <a:r>
              <a:rPr lang="en-US" altLang="ko-KR" sz="1100">
                <a:latin typeface="Consolas"/>
              </a:rPr>
              <a:t>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"booleanCheck":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true</a:t>
            </a:r>
            <a:r>
              <a:rPr lang="en-US" altLang="ko-KR" sz="1100">
                <a:latin typeface="Consolas"/>
              </a:rPr>
              <a:t>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"count":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1</a:t>
            </a:r>
            <a:r>
              <a:rPr lang="en-US" altLang="ko-KR" sz="1100">
                <a:latin typeface="Consolas"/>
              </a:rPr>
              <a:t>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"description":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Validation 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실습 데이터입니다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.</a:t>
            </a:r>
            <a:r>
              <a:rPr lang="en-US" altLang="ko-KR" sz="1100">
                <a:latin typeface="Consolas"/>
              </a:rPr>
              <a:t>",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"email":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flature@wikibooks.co.kr</a:t>
            </a:r>
            <a:r>
              <a:rPr lang="en-US" altLang="ko-KR" sz="1100">
                <a:latin typeface="Consolas"/>
              </a:rPr>
              <a:t>",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"name":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Flature</a:t>
            </a:r>
            <a:r>
              <a:rPr lang="en-US" altLang="ko-KR" sz="1100">
                <a:latin typeface="Consolas"/>
              </a:rPr>
              <a:t>",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"phoneNumber":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010-1234-5678</a:t>
            </a:r>
            <a:r>
              <a:rPr lang="en-US" altLang="ko-KR" sz="1100">
                <a:latin typeface="Consolas"/>
              </a:rPr>
              <a:t>"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cxnSp>
        <p:nvCxnSpPr>
          <p:cNvPr id="24" name="직선 화살표 연결선 23"/>
          <p:cNvCxnSpPr>
            <a:stCxn id="22" idx="1"/>
          </p:cNvCxnSpPr>
          <p:nvPr/>
        </p:nvCxnSpPr>
        <p:spPr>
          <a:xfrm rot="10800000" flipV="1">
            <a:off x="6333080" y="4008304"/>
            <a:ext cx="1011332" cy="189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2931" y="3759617"/>
            <a:ext cx="4362019" cy="264604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@NotBlank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String name;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@Email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String email;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en-US" altLang="ko-KR" sz="800">
                <a:solidFill>
                  <a:srgbClr val="00B050"/>
                </a:solidFill>
                <a:latin typeface="Consolas"/>
              </a:rPr>
              <a:t> </a:t>
            </a:r>
            <a:r>
              <a:rPr lang="ko-KR" altLang="en-US" sz="800">
                <a:latin typeface="Consolas"/>
              </a:rPr>
              <a:t>   </a:t>
            </a:r>
            <a:r>
              <a:rPr lang="en-US" altLang="ko-KR" sz="800">
                <a:latin typeface="Consolas"/>
              </a:rPr>
              <a:t>@Pattern(regexp = "01(?:0|1|[6-9])[.-]?(\\d{3}|\\d{4})[.-]?(\\d{4})$")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String phoneNumber;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@Min(value = 20)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@Max(value = 40)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int age;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@Size(min = 0, max = 40)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String description;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@Positive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int count;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@AssertTrue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boolean booleanCheck;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45096" y="967417"/>
            <a:ext cx="4716596" cy="316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http://localhost:8090/swagger-ui.html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966570-A3B5-6BC5-9AD6-D014A49E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36" y="1301022"/>
            <a:ext cx="8987000" cy="914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13.5.3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JwtAuthenticationFilter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1BA8F-A711-5A78-479B-D2877C9AEF6E}"/>
              </a:ext>
            </a:extLst>
          </p:cNvPr>
          <p:cNvSpPr txBox="1"/>
          <p:nvPr/>
        </p:nvSpPr>
        <p:spPr>
          <a:xfrm>
            <a:off x="1433707" y="2217957"/>
            <a:ext cx="8076763" cy="43242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</a:t>
            </a:r>
            <a:r>
              <a:rPr lang="en-US" altLang="ko-KR" sz="1100" dirty="0">
                <a:latin typeface="Consolas" panose="020B0609020204030204" pitchFamily="49" charset="0"/>
              </a:rPr>
              <a:t> extends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GenericFilterBean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100" dirty="0" err="1">
                <a:latin typeface="Consolas" panose="020B0609020204030204" pitchFamily="49" charset="0"/>
              </a:rPr>
              <a:t>LOGGER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doFilter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ServletResponse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servletResponse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FilterChain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filterChain</a:t>
            </a:r>
            <a:r>
              <a:rPr lang="en-US" altLang="ko-KR" sz="1100" dirty="0">
                <a:latin typeface="Consolas" panose="020B0609020204030204" pitchFamily="49" charset="0"/>
              </a:rPr>
              <a:t>) throws </a:t>
            </a:r>
            <a:r>
              <a:rPr lang="en-US" altLang="ko-KR" sz="1100" dirty="0" err="1">
                <a:latin typeface="Consolas" panose="020B0609020204030204" pitchFamily="49" charset="0"/>
              </a:rPr>
              <a:t>IOException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ServletException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String token =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jwtTokenProvider.resolveToken</a:t>
            </a:r>
            <a:r>
              <a:rPr lang="en-US" altLang="ko-KR" sz="1100" dirty="0">
                <a:latin typeface="Consolas" panose="020B0609020204030204" pitchFamily="49" charset="0"/>
              </a:rPr>
              <a:t>((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HttpServletReqeust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] token </a:t>
            </a:r>
            <a:r>
              <a:rPr lang="ko-KR" altLang="en-US" sz="1100" dirty="0">
                <a:latin typeface="Consolas" panose="020B0609020204030204" pitchFamily="49" charset="0"/>
              </a:rPr>
              <a:t>값 추출 완료</a:t>
            </a:r>
            <a:r>
              <a:rPr lang="en-US" altLang="ko-KR" sz="1100" dirty="0">
                <a:latin typeface="Consolas" panose="020B0609020204030204" pitchFamily="49" charset="0"/>
              </a:rPr>
              <a:t>. token : {}", token);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] token </a:t>
            </a:r>
            <a:r>
              <a:rPr lang="ko-KR" altLang="en-US" sz="1100" dirty="0">
                <a:latin typeface="Consolas" panose="020B0609020204030204" pitchFamily="49" charset="0"/>
              </a:rPr>
              <a:t>값 유효성 체크 시작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if(token != null &amp;&amp;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jwtTokenProvider.validateToken</a:t>
            </a:r>
            <a:r>
              <a:rPr lang="en-US" altLang="ko-KR" sz="1100" dirty="0">
                <a:latin typeface="Consolas" panose="020B0609020204030204" pitchFamily="49" charset="0"/>
              </a:rPr>
              <a:t>(token)){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Authentication </a:t>
            </a:r>
            <a:r>
              <a:rPr lang="en-US" altLang="ko-KR" sz="1100" dirty="0" err="1">
                <a:latin typeface="Consolas" panose="020B0609020204030204" pitchFamily="49" charset="0"/>
              </a:rPr>
              <a:t>authentication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jwtTokenProvider.getAuthentication</a:t>
            </a:r>
            <a:r>
              <a:rPr lang="en-US" altLang="ko-KR" sz="1100" dirty="0">
                <a:latin typeface="Consolas" panose="020B0609020204030204" pitchFamily="49" charset="0"/>
              </a:rPr>
              <a:t>(token);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SecurityContextHolder.getContext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setAuthentication</a:t>
            </a:r>
            <a:r>
              <a:rPr lang="en-US" altLang="ko-KR" sz="1100" dirty="0">
                <a:latin typeface="Consolas" panose="020B0609020204030204" pitchFamily="49" charset="0"/>
              </a:rPr>
              <a:t>(authentication);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] token </a:t>
            </a:r>
            <a:r>
              <a:rPr lang="ko-KR" altLang="en-US" sz="1100" dirty="0">
                <a:latin typeface="Consolas" panose="020B0609020204030204" pitchFamily="49" charset="0"/>
              </a:rPr>
              <a:t>값 유효성 체크 완료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filterChain.doFilter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servletResponse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0D14BB-4CA5-C503-DC3D-0E073152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767" y="2451287"/>
            <a:ext cx="2241665" cy="45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순서도: 다중 문서 4">
            <a:extLst>
              <a:ext uri="{FF2B5EF4-FFF2-40B4-BE49-F238E27FC236}">
                <a16:creationId xmlns:a16="http://schemas.microsoft.com/office/drawing/2014/main" id="{8DB22FBC-9F89-23E9-96AF-C5BBC91F6B65}"/>
              </a:ext>
            </a:extLst>
          </p:cNvPr>
          <p:cNvSpPr/>
          <p:nvPr/>
        </p:nvSpPr>
        <p:spPr>
          <a:xfrm>
            <a:off x="1277738" y="2083136"/>
            <a:ext cx="217098" cy="211947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533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13.5.3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JwtAuthenticationFilter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195311-C790-21AB-E7C8-93FABD7E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07" y="1269299"/>
            <a:ext cx="5589160" cy="3689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F311C1-1C2C-A70E-2907-E167B902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07" y="1636944"/>
            <a:ext cx="7956959" cy="2070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A7C554-C1C7-F7EA-D626-FE6A24428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07" y="3895436"/>
            <a:ext cx="8134768" cy="14288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E9891D-A3EE-C140-F073-7E3A7921E86C}"/>
              </a:ext>
            </a:extLst>
          </p:cNvPr>
          <p:cNvSpPr/>
          <p:nvPr/>
        </p:nvSpPr>
        <p:spPr>
          <a:xfrm>
            <a:off x="1368572" y="4705224"/>
            <a:ext cx="8247767" cy="6190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665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13.5.4 SecurityConfiguration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1923" y="1322421"/>
            <a:ext cx="8779701" cy="803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659513" y="2461629"/>
            <a:ext cx="8872974" cy="19370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package com.springboot.security.config.security;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org.springframework.beans.factory.annotation.Autowired;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org.springframework.context.annotation.Configuration;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org.springframework.http.HttpMethod;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org.springframework.security.config.annotation.web.builders.HttpSecurity;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org.springframework.security.config.annotation.web.builders.WebSecurity;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org.springframework.security.config.annotation.web.configuration.WebSecurityConfigurerAdapter;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org.springframework.security.config.http.SessionCreationPolicy;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org.springframework.security.web.authentication.UsernamePasswordAuthenticationFilter;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44491" y="2327900"/>
            <a:ext cx="2295525" cy="817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13.5.4 SecurityConfiguration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99" y="1478841"/>
            <a:ext cx="8872975" cy="344367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@Configuration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public class SecurityConfiguration extends WebSecurityConfigurerAdapter {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final JwtTokenProvider jwtTokenProvider;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@Autowired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SecurityConfiguration(JwtTokenProvider jwtTokenProvider){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this.jwtTokenProvider = jwtTokenProvider;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protected void configure(HttpSecurity httpSecurity) throws Exception{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httpSecurity.httpBasic().disable </a:t>
            </a: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REST API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는 </a:t>
            </a: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csrf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보안이 필요 없으므로 비활성화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.csrf().disable()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.sessionManagement()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.sessionCreationPolicy(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            SessionCreationPolicy.STATELESS)</a:t>
            </a:r>
            <a:r>
              <a:rPr lang="ko-KR" altLang="en-US" sz="1100">
                <a:latin typeface="Consolas"/>
              </a:rPr>
              <a:t> </a:t>
            </a: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JWT Token </a:t>
            </a:r>
            <a:r>
              <a:rPr lang="ko-KR" altLang="en-US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인증방식으로 세션은 필요 없으므로 비활성화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2663" y="1726159"/>
            <a:ext cx="2594364" cy="100561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ko-KR" altLang="ko-KR" sz="1000" b="0" i="0" u="none" strike="noStrike" cap="none" normalizeH="0" baseline="0">
                <a:solidFill>
                  <a:schemeClr val="tx1"/>
                </a:solidFill>
                <a:effectLst/>
                <a:latin typeface="Arial Unicode MS"/>
              </a:rPr>
              <a:t>CSRF 공격(Cross Site Request Forgery)은 웹 어플리케이션 취약점 중 하나로 인터넷 사용자(희생자)가 자신의 의지와는 무관하게 공격자가 의도한 행위(수정, 삭제, 등록 등)를 특정 웹사이트에 요청하게 만드는 공격</a:t>
            </a:r>
            <a:r>
              <a:rPr lang="ko-KR" altLang="en-US" sz="1000">
                <a:latin typeface="Arial Unicode MS"/>
              </a:rPr>
              <a:t>이</a:t>
            </a:r>
            <a:r>
              <a:rPr kumimoji="0" lang="ko-KR" altLang="ko-KR" sz="1000" b="0" i="0" u="none" strike="noStrike" cap="none" normalizeH="0" baseline="0">
                <a:solidFill>
                  <a:schemeClr val="tx1"/>
                </a:solidFill>
                <a:effectLst/>
                <a:latin typeface="Arial Unicode MS"/>
              </a:rPr>
              <a:t>다.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13.5.4 </a:t>
            </a:r>
            <a:r>
              <a:rPr lang="en-US" altLang="ko-KR" sz="1400" b="1" dirty="0" err="1">
                <a:solidFill>
                  <a:srgbClr val="7030A0"/>
                </a:solidFill>
              </a:rPr>
              <a:t>SecurityConfiguration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26FBC-5C39-1D54-E683-85EA83D9070A}"/>
              </a:ext>
            </a:extLst>
          </p:cNvPr>
          <p:cNvSpPr txBox="1"/>
          <p:nvPr/>
        </p:nvSpPr>
        <p:spPr>
          <a:xfrm>
            <a:off x="1869712" y="1290485"/>
            <a:ext cx="9375591" cy="46628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               .and()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authorizeRequests</a:t>
            </a:r>
            <a:r>
              <a:rPr lang="en-US" altLang="ko-KR" sz="1100" dirty="0">
                <a:latin typeface="Consolas" panose="020B0609020204030204" pitchFamily="49" charset="0"/>
              </a:rPr>
              <a:t>()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Request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에 대한 사용권한 체크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antMatchers</a:t>
            </a:r>
            <a:r>
              <a:rPr lang="en-US" altLang="ko-KR" sz="1100" dirty="0">
                <a:latin typeface="Consolas" panose="020B0609020204030204" pitchFamily="49" charset="0"/>
              </a:rPr>
              <a:t>("/sign-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/sign-in", "/sign-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/sign-up",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"/sign-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/exception").</a:t>
            </a:r>
            <a:r>
              <a:rPr lang="en-US" altLang="ko-KR" sz="1100" dirty="0" err="1">
                <a:latin typeface="Consolas" panose="020B0609020204030204" pitchFamily="49" charset="0"/>
              </a:rPr>
              <a:t>permitAll</a:t>
            </a:r>
            <a:r>
              <a:rPr lang="en-US" altLang="ko-KR" sz="1100" dirty="0">
                <a:latin typeface="Consolas" panose="020B0609020204030204" pitchFamily="49" charset="0"/>
              </a:rPr>
              <a:t>()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가입 및 로그인 주소는 허용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antMatchers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HttpMethod.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100" dirty="0">
                <a:latin typeface="Consolas" panose="020B0609020204030204" pitchFamily="49" charset="0"/>
              </a:rPr>
              <a:t>, "/product/**").</a:t>
            </a:r>
            <a:r>
              <a:rPr lang="en-US" altLang="ko-KR" sz="1100" dirty="0" err="1">
                <a:latin typeface="Consolas" panose="020B0609020204030204" pitchFamily="49" charset="0"/>
              </a:rPr>
              <a:t>permitAll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  <a:r>
              <a:rPr lang="ko-KR" altLang="en-US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product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로 시작하는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Get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요청은 허용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antMatchers</a:t>
            </a:r>
            <a:r>
              <a:rPr lang="en-US" altLang="ko-KR" sz="1100" dirty="0">
                <a:latin typeface="Consolas" panose="020B0609020204030204" pitchFamily="49" charset="0"/>
              </a:rPr>
              <a:t>("**exception**").</a:t>
            </a:r>
            <a:r>
              <a:rPr lang="en-US" altLang="ko-KR" sz="1100" dirty="0" err="1">
                <a:latin typeface="Consolas" panose="020B0609020204030204" pitchFamily="49" charset="0"/>
              </a:rPr>
              <a:t>permitAll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anyRequest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hasRole</a:t>
            </a:r>
            <a:r>
              <a:rPr lang="en-US" altLang="ko-KR" sz="1100" dirty="0">
                <a:latin typeface="Consolas" panose="020B0609020204030204" pitchFamily="49" charset="0"/>
              </a:rPr>
              <a:t>("ADMIN")</a:t>
            </a:r>
            <a:r>
              <a:rPr lang="ko-KR" altLang="en-US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나머지 요청은 인증된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ADMIN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만 접근 가능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.and()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exceptionHandling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accessDeniedHandler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new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CustomAccessDeniedHandler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.and()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exceptionHandling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authenticationEntryPoint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new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CustomAuthenticationEntryPoint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.and()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addFilterBefore</a:t>
            </a:r>
            <a:r>
              <a:rPr lang="en-US" altLang="ko-KR" sz="1100" dirty="0">
                <a:latin typeface="Consolas" panose="020B0609020204030204" pitchFamily="49" charset="0"/>
              </a:rPr>
              <a:t>(new 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UsernamePasswordAuthenticationFilter.class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  <a:r>
              <a:rPr lang="ko-KR" altLang="en-US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JWT Token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필터를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id/password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인증 필터 이전에 추가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Swagger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페이지 접근에 대한 예외 처리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configure(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</a:t>
            </a:r>
            <a:r>
              <a:rPr lang="en-US" altLang="ko-KR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webSecurity.ignoring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antMatchers</a:t>
            </a:r>
            <a:r>
              <a:rPr lang="en-US" altLang="ko-KR" sz="1100" dirty="0">
                <a:latin typeface="Consolas" panose="020B0609020204030204" pitchFamily="49" charset="0"/>
              </a:rPr>
              <a:t>("/v2/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-docs", "/swagger-resources/**",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"/swagger-ui.html", "/</a:t>
            </a:r>
            <a:r>
              <a:rPr lang="en-US" altLang="ko-KR" sz="1100" dirty="0" err="1">
                <a:latin typeface="Consolas" panose="020B0609020204030204" pitchFamily="49" charset="0"/>
              </a:rPr>
              <a:t>webjars</a:t>
            </a:r>
            <a:r>
              <a:rPr lang="en-US" altLang="ko-KR" sz="1100" dirty="0">
                <a:latin typeface="Consolas" panose="020B0609020204030204" pitchFamily="49" charset="0"/>
              </a:rPr>
              <a:t>/**", "/swagger/**", "/sign-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/exception");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6135DC-B721-E140-BA10-2E537038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159" y="2801285"/>
            <a:ext cx="2413124" cy="57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9606FA-A127-4B62-9F40-2B54E77EBF03}"/>
              </a:ext>
            </a:extLst>
          </p:cNvPr>
          <p:cNvSpPr txBox="1"/>
          <p:nvPr/>
        </p:nvSpPr>
        <p:spPr>
          <a:xfrm>
            <a:off x="9675240" y="2469893"/>
            <a:ext cx="1992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뒤에서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클래스 생성함</a:t>
            </a:r>
          </a:p>
        </p:txBody>
      </p:sp>
    </p:spTree>
    <p:extLst>
      <p:ext uri="{BB962C8B-B14F-4D97-AF65-F5344CB8AC3E}">
        <p14:creationId xmlns:p14="http://schemas.microsoft.com/office/powerpoint/2010/main" val="15080808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13.5.4 </a:t>
            </a:r>
            <a:r>
              <a:rPr lang="en-US" altLang="ko-KR" sz="1400" b="1" dirty="0" err="1">
                <a:solidFill>
                  <a:srgbClr val="7030A0"/>
                </a:solidFill>
              </a:rPr>
              <a:t>SecurityConfiguration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FC820-CB6B-C8FF-CF04-9A5C25D5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4" y="1309540"/>
            <a:ext cx="8236373" cy="28703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CB895B-E262-E446-1AEA-CE8472C3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7" y="4530992"/>
            <a:ext cx="1860646" cy="266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CA64C9-E806-920A-9CF4-E48934572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67" y="4753577"/>
            <a:ext cx="4235668" cy="3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073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13.5.4 </a:t>
            </a:r>
            <a:r>
              <a:rPr lang="en-US" altLang="ko-KR" sz="1400" b="1" dirty="0" err="1">
                <a:solidFill>
                  <a:srgbClr val="7030A0"/>
                </a:solidFill>
              </a:rPr>
              <a:t>SecurityConfiguration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C81F07-1C3B-0148-62D4-8023D4C90C77}"/>
              </a:ext>
            </a:extLst>
          </p:cNvPr>
          <p:cNvGrpSpPr/>
          <p:nvPr/>
        </p:nvGrpSpPr>
        <p:grpSpPr>
          <a:xfrm>
            <a:off x="1620762" y="1365961"/>
            <a:ext cx="8179220" cy="1452675"/>
            <a:chOff x="1629979" y="1231786"/>
            <a:chExt cx="8179220" cy="145267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D71C429-7000-96A8-FEF4-86773444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9979" y="1231786"/>
              <a:ext cx="1435174" cy="34926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A69E6EF-033D-4A1A-0513-DBC1D9B5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9979" y="1496950"/>
              <a:ext cx="8179220" cy="118751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68D917-9D3A-8DAF-1778-379187AD193E}"/>
              </a:ext>
            </a:extLst>
          </p:cNvPr>
          <p:cNvGrpSpPr/>
          <p:nvPr/>
        </p:nvGrpSpPr>
        <p:grpSpPr>
          <a:xfrm>
            <a:off x="1664906" y="2889318"/>
            <a:ext cx="8144293" cy="774784"/>
            <a:chOff x="1629979" y="2762290"/>
            <a:chExt cx="8144293" cy="77478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320BB5-3B52-DDD5-E47E-9DACFC792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9979" y="2762290"/>
              <a:ext cx="6007409" cy="37466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622DD59-5306-07D1-1CC0-54B401900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4905" y="3016347"/>
              <a:ext cx="8109367" cy="52072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8A58D2-52DE-893F-F0E8-A202E0427339}"/>
              </a:ext>
            </a:extLst>
          </p:cNvPr>
          <p:cNvGrpSpPr/>
          <p:nvPr/>
        </p:nvGrpSpPr>
        <p:grpSpPr>
          <a:xfrm>
            <a:off x="1620762" y="3868960"/>
            <a:ext cx="8188437" cy="2043019"/>
            <a:chOff x="1585835" y="3583195"/>
            <a:chExt cx="8188437" cy="204301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9F5C6F-4BFC-2EAB-12CF-4FBE9FDE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5835" y="3583195"/>
              <a:ext cx="1593932" cy="28576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0F02DD1-50C2-6D01-6A7C-CE436767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4905" y="3841772"/>
              <a:ext cx="8109367" cy="178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55494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13.5.4 </a:t>
            </a:r>
            <a:r>
              <a:rPr lang="en-US" altLang="ko-KR" sz="1400" b="1" dirty="0" err="1">
                <a:solidFill>
                  <a:srgbClr val="7030A0"/>
                </a:solidFill>
              </a:rPr>
              <a:t>SecurityConfiguration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200D5-FE31-9D54-1663-BD0F17D4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65" y="1351196"/>
            <a:ext cx="3321221" cy="2921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25D99C-3E66-C546-EAB3-B8EFCA21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65" y="1643311"/>
            <a:ext cx="4985006" cy="3619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75F69-8B4C-3201-44E3-E822E8899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314" y="2144987"/>
            <a:ext cx="3810196" cy="304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5650C8-BD3E-32B5-1C8C-2BA36F617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706" y="2373784"/>
            <a:ext cx="3245017" cy="33656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15CAE5-035A-D293-DD1F-D1728A1BC56F}"/>
              </a:ext>
            </a:extLst>
          </p:cNvPr>
          <p:cNvGrpSpPr/>
          <p:nvPr/>
        </p:nvGrpSpPr>
        <p:grpSpPr>
          <a:xfrm>
            <a:off x="1556706" y="2937348"/>
            <a:ext cx="8250096" cy="2965603"/>
            <a:chOff x="1556706" y="2937348"/>
            <a:chExt cx="8250096" cy="29656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73F9EE3-C695-146B-A87F-73F36949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6706" y="2937348"/>
              <a:ext cx="8230023" cy="50167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C1A873B-9A7D-2F13-8A26-3583D46F1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0429" y="3439024"/>
              <a:ext cx="8236373" cy="246392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896708-00E9-EEC6-2D41-DA69E487CC09}"/>
                </a:ext>
              </a:extLst>
            </p:cNvPr>
            <p:cNvSpPr txBox="1"/>
            <p:nvPr/>
          </p:nvSpPr>
          <p:spPr>
            <a:xfrm>
              <a:off x="8336757" y="2983502"/>
              <a:ext cx="49291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  이후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847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13.5.5 </a:t>
            </a:r>
            <a:r>
              <a:rPr lang="ko-KR" altLang="en-US" sz="1400" b="1">
                <a:solidFill>
                  <a:srgbClr val="7030A0"/>
                </a:solidFill>
              </a:rPr>
              <a:t>커스텀 </a:t>
            </a:r>
            <a:r>
              <a:rPr lang="en-US" altLang="ko-KR" sz="1400" b="1">
                <a:solidFill>
                  <a:srgbClr val="7030A0"/>
                </a:solidFill>
              </a:rPr>
              <a:t>AccessDeniedhandler, AuthenticationEntryPoint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549" y="1350155"/>
            <a:ext cx="9165399" cy="5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0124" y="2081367"/>
            <a:ext cx="8879372" cy="5715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8549" y="2724169"/>
            <a:ext cx="9101351" cy="191260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package com.springboot.security.config.security;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java.io.IOException;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javax.servlet.http.HttpServletRequest;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javax.servlet.http.HttpServletResponse;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org.slf4j.Logger;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org.slf4j.LoggerFactory;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org.springframework.security.access.AccessDeniedException;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org.springframework.security.web.access.AccessDeniedHandler;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import org.springframework.stereotype.Component;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8549" y="5152141"/>
            <a:ext cx="9101351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AccessDeniedException</a:t>
            </a:r>
            <a:r>
              <a:rPr lang="ko-KR" altLang="en-US" sz="1100">
                <a:latin typeface="Consolas"/>
              </a:rPr>
              <a:t>은 액세스 권한이 없는 리소스에 접근할 경우 발생하는 예외이다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이 예외를 처리하기 위해 </a:t>
            </a:r>
            <a:r>
              <a:rPr lang="en-US" altLang="ko-KR" sz="1100">
                <a:latin typeface="Consolas"/>
              </a:rPr>
              <a:t>AccessDeniedHandler </a:t>
            </a:r>
            <a:r>
              <a:rPr lang="ko-KR" altLang="en-US" sz="1100">
                <a:latin typeface="Consolas"/>
              </a:rPr>
              <a:t>인터페이스가 사용되며</a:t>
            </a:r>
            <a:r>
              <a:rPr lang="en-US" altLang="ko-KR" sz="1100">
                <a:latin typeface="Consolas"/>
              </a:rPr>
              <a:t>, SecurityConfiguration</a:t>
            </a:r>
            <a:r>
              <a:rPr lang="ko-KR" altLang="en-US" sz="1100">
                <a:latin typeface="Consolas"/>
              </a:rPr>
              <a:t>에도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exceptionHandling() </a:t>
            </a:r>
            <a:r>
              <a:rPr lang="ko-KR" altLang="en-US" sz="1100">
                <a:latin typeface="Consolas"/>
              </a:rPr>
              <a:t>메서드를 통해 추가했다</a:t>
            </a:r>
            <a:r>
              <a:rPr lang="en-US" altLang="ko-KR" sz="1100">
                <a:latin typeface="Consolas"/>
              </a:rPr>
              <a:t>. AccessDeniedHandler</a:t>
            </a:r>
            <a:r>
              <a:rPr lang="ko-KR" altLang="en-US" sz="1100">
                <a:latin typeface="Consolas"/>
              </a:rPr>
              <a:t>의 구현 클래스인 </a:t>
            </a:r>
            <a:r>
              <a:rPr lang="en-US" altLang="ko-KR" sz="1100">
                <a:latin typeface="Consolas"/>
              </a:rPr>
              <a:t>CustomAccessDeniedHandler </a:t>
            </a:r>
            <a:r>
              <a:rPr lang="ko-KR" altLang="en-US" sz="1100">
                <a:latin typeface="Consolas"/>
              </a:rPr>
              <a:t>클래스는 </a:t>
            </a:r>
            <a:r>
              <a:rPr lang="en-US" altLang="ko-KR" sz="1100">
                <a:latin typeface="Consolas"/>
              </a:rPr>
              <a:t>handle() </a:t>
            </a:r>
            <a:r>
              <a:rPr lang="ko-KR" altLang="en-US" sz="1100">
                <a:latin typeface="Consolas"/>
              </a:rPr>
              <a:t>메서드를 오버라이딩 한다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이 메서드는 </a:t>
            </a:r>
            <a:r>
              <a:rPr lang="en-US" altLang="ko-KR" sz="1100">
                <a:latin typeface="Consolas"/>
              </a:rPr>
              <a:t>HttpServletRequest</a:t>
            </a:r>
            <a:r>
              <a:rPr lang="ko-KR" altLang="en-US" sz="1100">
                <a:latin typeface="Consolas"/>
              </a:rPr>
              <a:t>와 </a:t>
            </a:r>
            <a:r>
              <a:rPr lang="en-US" altLang="ko-KR" sz="1100">
                <a:latin typeface="Consolas"/>
              </a:rPr>
              <a:t>HttpSeervletResponse, AccessDeniedException</a:t>
            </a:r>
            <a:r>
              <a:rPr lang="ko-KR" altLang="en-US" sz="1100">
                <a:latin typeface="Consolas"/>
              </a:rPr>
              <a:t>을 파라미터로 가져온다</a:t>
            </a:r>
            <a:r>
              <a:rPr lang="en-US" altLang="ko-KR" sz="1100">
                <a:latin typeface="Consolas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36226" y="2581286"/>
            <a:ext cx="2343270" cy="381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4042586" y="1632320"/>
            <a:ext cx="420873" cy="270775"/>
          </a:xfrm>
          <a:prstGeom prst="rect">
            <a:avLst/>
          </a:prstGeom>
          <a:solidFill>
            <a:schemeClr val="lt1"/>
          </a:solidFill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ko-KR" altLang="en-US" sz="1200"/>
              <a:t>  해당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13.5.5 </a:t>
            </a:r>
            <a:r>
              <a:rPr lang="ko-KR" altLang="en-US" sz="1400" b="1">
                <a:solidFill>
                  <a:srgbClr val="7030A0"/>
                </a:solidFill>
              </a:rPr>
              <a:t>커스텀 </a:t>
            </a:r>
            <a:r>
              <a:rPr lang="en-US" altLang="ko-KR" sz="1400" b="1">
                <a:solidFill>
                  <a:srgbClr val="7030A0"/>
                </a:solidFill>
              </a:rPr>
              <a:t>AccessDeniedhandler, AuthenticationEntryPoint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17793" y="1350797"/>
            <a:ext cx="9101351" cy="228584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@Component  </a:t>
            </a: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  <a:latin typeface="Consolas"/>
              </a:rPr>
              <a:t>권한이 없는 예외가 발생했을 경우 핸들링하는 클래스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CustomAccessDeniedHandler implements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AccessDeniedHandler</a:t>
            </a:r>
            <a:r>
              <a:rPr lang="en-US" altLang="ko-KR" sz="1200">
                <a:latin typeface="Consolas"/>
              </a:rPr>
              <a:t>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LoggerFactory.getLogger(CustomAccessDeniedHandler.class);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void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handle</a:t>
            </a:r>
            <a:r>
              <a:rPr lang="en-US" altLang="ko-KR" sz="1200">
                <a:latin typeface="Consolas"/>
              </a:rPr>
              <a:t>(HttpServletRequest httpServletRequest, HttpServletResponse httpServletResponse,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   AccessDeniedException e) throws IOException, ServletException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LOGGER.info("[handle] </a:t>
            </a:r>
            <a:r>
              <a:rPr lang="ko-KR" altLang="en-US" sz="1200">
                <a:latin typeface="Consolas"/>
              </a:rPr>
              <a:t>접근이 막혔을 경우 경로 리다이렉트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httpServletResponse.sendRedirect("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/sign-api/exception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0848" y="1163611"/>
            <a:ext cx="2343270" cy="381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3298" y="3707614"/>
            <a:ext cx="9445405" cy="625280"/>
          </a:xfrm>
          <a:prstGeom prst="rect">
            <a:avLst/>
          </a:prstGeom>
        </p:spPr>
      </p:pic>
      <p:sp>
        <p:nvSpPr>
          <p:cNvPr id="24" name="TextBox 15"/>
          <p:cNvSpPr txBox="1"/>
          <p:nvPr/>
        </p:nvSpPr>
        <p:spPr>
          <a:xfrm>
            <a:off x="1406715" y="4458257"/>
            <a:ext cx="9601416" cy="821118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70AD47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[INFO ] [http-nio-8080-exec-2] com.springboot.security.config.security.CustomAccessDeniedHandler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[handle]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접근이 막혔을 경우 경로 리다이렉트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[ERROR] [http-nio-8080-exec-6] com.springboot.security.controller.SignController ExceptionHandler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호출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, null,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접근이 금지되었습니다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.</a:t>
            </a:r>
          </a:p>
        </p:txBody>
      </p:sp>
      <p:grpSp>
        <p:nvGrpSpPr>
          <p:cNvPr id="25" name="그룹 10"/>
          <p:cNvGrpSpPr/>
          <p:nvPr/>
        </p:nvGrpSpPr>
        <p:grpSpPr>
          <a:xfrm>
            <a:off x="1326087" y="5423491"/>
            <a:ext cx="6499035" cy="396890"/>
            <a:chOff x="1528549" y="2921353"/>
            <a:chExt cx="6343976" cy="304816"/>
          </a:xfrm>
        </p:grpSpPr>
        <p:pic>
          <p:nvPicPr>
            <p:cNvPr id="26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28549" y="2921353"/>
              <a:ext cx="6343976" cy="304816"/>
            </a:xfrm>
            <a:prstGeom prst="rect">
              <a:avLst/>
            </a:prstGeom>
          </p:spPr>
        </p:pic>
        <p:pic>
          <p:nvPicPr>
            <p:cNvPr id="27" name="그림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419173" y="2951884"/>
              <a:ext cx="311166" cy="2413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56690A-A7CF-E1ED-DC5F-AE0C8920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09" y="1333851"/>
            <a:ext cx="8984311" cy="2559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16A7D5B-07E3-C854-41B6-18C165DB9D03}"/>
              </a:ext>
            </a:extLst>
          </p:cNvPr>
          <p:cNvGrpSpPr/>
          <p:nvPr/>
        </p:nvGrpSpPr>
        <p:grpSpPr>
          <a:xfrm>
            <a:off x="1576938" y="4015509"/>
            <a:ext cx="4350692" cy="2146163"/>
            <a:chOff x="5615050" y="3954547"/>
            <a:chExt cx="5453841" cy="23126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4A1D1D-29FC-9262-2993-2FDDF933C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4529" y="3954547"/>
              <a:ext cx="5404362" cy="2312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D90CA0-6334-3BEE-F403-5B9DF0878663}"/>
                </a:ext>
              </a:extLst>
            </p:cNvPr>
            <p:cNvSpPr/>
            <p:nvPr/>
          </p:nvSpPr>
          <p:spPr>
            <a:xfrm>
              <a:off x="5615050" y="5110861"/>
              <a:ext cx="480950" cy="4132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183AC1-BD8E-2320-A2D1-96D925B9B855}"/>
              </a:ext>
            </a:extLst>
          </p:cNvPr>
          <p:cNvGrpSpPr/>
          <p:nvPr/>
        </p:nvGrpSpPr>
        <p:grpSpPr>
          <a:xfrm>
            <a:off x="6215511" y="4015508"/>
            <a:ext cx="4118757" cy="2146163"/>
            <a:chOff x="6432469" y="3836851"/>
            <a:chExt cx="4118757" cy="22794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456070B-21A8-2A86-C9B0-E2DCEA817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3616" y="3836851"/>
              <a:ext cx="4037610" cy="22794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55145A-96EC-B36A-DEC7-2C84CBDF1071}"/>
                </a:ext>
              </a:extLst>
            </p:cNvPr>
            <p:cNvSpPr/>
            <p:nvPr/>
          </p:nvSpPr>
          <p:spPr>
            <a:xfrm>
              <a:off x="6432469" y="4670581"/>
              <a:ext cx="442979" cy="3835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B66EAB-38CA-12E1-7187-7A45D98EC319}"/>
              </a:ext>
            </a:extLst>
          </p:cNvPr>
          <p:cNvCxnSpPr/>
          <p:nvPr/>
        </p:nvCxnSpPr>
        <p:spPr>
          <a:xfrm>
            <a:off x="4469054" y="3827158"/>
            <a:ext cx="436610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0E03A76-5234-0F6D-12FE-B4DE58BB9B66}"/>
              </a:ext>
            </a:extLst>
          </p:cNvPr>
          <p:cNvCxnSpPr/>
          <p:nvPr/>
        </p:nvCxnSpPr>
        <p:spPr>
          <a:xfrm flipH="1">
            <a:off x="6733860" y="3815046"/>
            <a:ext cx="1065790" cy="985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560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13 </a:t>
            </a:r>
            <a:r>
              <a:rPr lang="ko-KR" altLang="en-US" sz="2400" b="1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13.5.5 </a:t>
            </a:r>
            <a:r>
              <a:rPr lang="ko-KR" altLang="en-US" sz="1400" b="1">
                <a:solidFill>
                  <a:srgbClr val="7030A0"/>
                </a:solidFill>
              </a:rPr>
              <a:t>커스텀 </a:t>
            </a:r>
            <a:r>
              <a:rPr lang="en-US" altLang="ko-KR" sz="1400" b="1">
                <a:solidFill>
                  <a:srgbClr val="7030A0"/>
                </a:solidFill>
              </a:rPr>
              <a:t>AccessDeniedhandler, AuthenticationEntryPoint </a:t>
            </a:r>
            <a:r>
              <a:rPr lang="ko-KR" altLang="en-US" sz="1400" b="1">
                <a:solidFill>
                  <a:srgbClr val="7030A0"/>
                </a:solidFill>
              </a:rPr>
              <a:t>구현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7907" y="1262843"/>
            <a:ext cx="9146460" cy="6088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24462" y="2017309"/>
            <a:ext cx="9146460" cy="374341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@Component </a:t>
            </a: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  <a:latin typeface="Consolas"/>
              </a:rPr>
              <a:t>인증 실패 시 결과를 처리해주는 로직을 가지고 있는 클래스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CustomAuthenticationEntryPoint implements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AuthenticationEntryPoint</a:t>
            </a:r>
            <a:r>
              <a:rPr lang="en-US" altLang="ko-KR" sz="1200">
                <a:latin typeface="Consolas"/>
              </a:rPr>
              <a:t>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LoggerFactory.getLogger(CustomAuthenticationEntryPoint.class);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void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commence</a:t>
            </a:r>
            <a:r>
              <a:rPr lang="en-US" altLang="ko-KR" sz="1200">
                <a:latin typeface="Consolas"/>
              </a:rPr>
              <a:t>(HttpServletRequest httpServletRequest, HttpServletResponse httpServletResponse,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     AuthenticationException e) throws IOException, ServletException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ObjectMapper objectMapper = new ObjectMapper();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LOGGER.info("[commence] </a:t>
            </a:r>
            <a:r>
              <a:rPr lang="ko-KR" altLang="en-US" sz="1200">
                <a:latin typeface="Consolas"/>
              </a:rPr>
              <a:t>인증 실패로 </a:t>
            </a:r>
            <a:r>
              <a:rPr lang="en-US" altLang="ko-KR" sz="1200">
                <a:latin typeface="Consolas"/>
              </a:rPr>
              <a:t>response.sendError </a:t>
            </a:r>
            <a:r>
              <a:rPr lang="ko-KR" altLang="en-US" sz="1200">
                <a:latin typeface="Consolas"/>
              </a:rPr>
              <a:t>발생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EntryPointErrorResponse entryPointErrorResponse = new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EntryPointErrorResponse()</a:t>
            </a:r>
            <a:r>
              <a:rPr lang="en-US" altLang="ko-KR" sz="120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entryPointErrorResponse.setMsg("</a:t>
            </a:r>
            <a:r>
              <a:rPr lang="ko-KR" altLang="en-US" sz="1200">
                <a:latin typeface="Consolas"/>
              </a:rPr>
              <a:t>인증이 실패하였습니다</a:t>
            </a:r>
            <a:r>
              <a:rPr lang="en-US" altLang="ko-KR" sz="1200">
                <a:latin typeface="Consolas"/>
              </a:rPr>
              <a:t>.");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httpServletResponse.setStatus(401);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httpServletResponse.setContentType("application/json");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httpServletResponse.setCharacterEncoding("utf-8");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httpServletResponse.getWriter().write(objectMapper.writeValueAsString(entryPointErrorResponse));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32802" y="1684918"/>
            <a:ext cx="2355971" cy="660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43986" y="4030624"/>
            <a:ext cx="2019404" cy="647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9457537" y="3679447"/>
            <a:ext cx="1992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뒤에서</a:t>
            </a:r>
            <a:r>
              <a:rPr lang="en-US" altLang="ko-KR" sz="1200" b="1"/>
              <a:t> </a:t>
            </a:r>
            <a:r>
              <a:rPr lang="ko-KR" altLang="en-US" sz="1200" b="1"/>
              <a:t>클래스 생성함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 err="1">
                <a:solidFill>
                  <a:srgbClr val="7030A0"/>
                </a:solidFill>
              </a:rPr>
              <a:t>AccessDeniedhandler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>
                <a:solidFill>
                  <a:srgbClr val="7030A0"/>
                </a:solidFill>
              </a:rPr>
              <a:t>AuthenticationEntryPoint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3B403-AA79-1344-57B2-B4940CCF07FD}"/>
              </a:ext>
            </a:extLst>
          </p:cNvPr>
          <p:cNvSpPr txBox="1"/>
          <p:nvPr/>
        </p:nvSpPr>
        <p:spPr>
          <a:xfrm>
            <a:off x="1685873" y="1787487"/>
            <a:ext cx="5476426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msg;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C1EDCF-A4A7-E78C-2E9C-2B82E896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13" y="1286371"/>
            <a:ext cx="6538703" cy="413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80B9CD-88B0-3244-91F7-98B00F30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73" y="1830349"/>
            <a:ext cx="2019404" cy="647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862E4E-C2D4-5DE4-3F8A-FD82F0DE3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07" y="3560612"/>
            <a:ext cx="9256971" cy="189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7C23D-CAC3-DB76-0F47-318FF5C55E15}"/>
              </a:ext>
            </a:extLst>
          </p:cNvPr>
          <p:cNvSpPr txBox="1"/>
          <p:nvPr/>
        </p:nvSpPr>
        <p:spPr>
          <a:xfrm>
            <a:off x="9071747" y="4573750"/>
            <a:ext cx="3342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ko-KR" altLang="en-US" sz="1200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27143790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 err="1">
                <a:solidFill>
                  <a:srgbClr val="7030A0"/>
                </a:solidFill>
              </a:rPr>
              <a:t>AccessDeniedhandler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>
                <a:solidFill>
                  <a:srgbClr val="7030A0"/>
                </a:solidFill>
              </a:rPr>
              <a:t>AuthenticationEntryPoint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3B403-AA79-1344-57B2-B4940CCF07FD}"/>
              </a:ext>
            </a:extLst>
          </p:cNvPr>
          <p:cNvSpPr txBox="1"/>
          <p:nvPr/>
        </p:nvSpPr>
        <p:spPr>
          <a:xfrm>
            <a:off x="1486036" y="2109907"/>
            <a:ext cx="8923589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void commence(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AuthenticationException</a:t>
            </a:r>
            <a:r>
              <a:rPr lang="en-US" altLang="ko-KR" sz="1200" dirty="0">
                <a:latin typeface="Consolas" panose="020B0609020204030204" pitchFamily="49" charset="0"/>
              </a:rPr>
              <a:t> e)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IOException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ServletException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httpServletResponse.sendError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HttpServletResponse.SC_UNAUTHORIZED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2CEA8D-47E3-DBF6-EAF7-4592860B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33" y="1342064"/>
            <a:ext cx="8827664" cy="55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9456B5-1BBA-A2F4-99F3-97C6B524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630" y="3486832"/>
            <a:ext cx="2355971" cy="660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914CAC5-1C00-76D1-BF0C-331AADFC13D9}"/>
              </a:ext>
            </a:extLst>
          </p:cNvPr>
          <p:cNvGrpSpPr/>
          <p:nvPr/>
        </p:nvGrpSpPr>
        <p:grpSpPr>
          <a:xfrm>
            <a:off x="3899825" y="3286754"/>
            <a:ext cx="6893220" cy="2110564"/>
            <a:chOff x="3899825" y="3444201"/>
            <a:chExt cx="6893220" cy="2110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8FA9B3-61DB-573F-FD48-BD5CF3358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9825" y="3444201"/>
              <a:ext cx="6893220" cy="211056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93DF34-D70E-654C-CC16-09C628FF5C71}"/>
                </a:ext>
              </a:extLst>
            </p:cNvPr>
            <p:cNvSpPr/>
            <p:nvPr/>
          </p:nvSpPr>
          <p:spPr>
            <a:xfrm>
              <a:off x="4166273" y="3887714"/>
              <a:ext cx="6534024" cy="1556297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B79985-EC6E-39D4-B269-06F92694CE42}"/>
              </a:ext>
            </a:extLst>
          </p:cNvPr>
          <p:cNvSpPr/>
          <p:nvPr/>
        </p:nvSpPr>
        <p:spPr>
          <a:xfrm>
            <a:off x="1780355" y="2688702"/>
            <a:ext cx="6037462" cy="30537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023EDE-6488-D44C-CFAA-327157FA1DAD}"/>
              </a:ext>
            </a:extLst>
          </p:cNvPr>
          <p:cNvCxnSpPr>
            <a:cxnSpLocks/>
          </p:cNvCxnSpPr>
          <p:nvPr/>
        </p:nvCxnSpPr>
        <p:spPr>
          <a:xfrm flipH="1" flipV="1">
            <a:off x="4166273" y="2882479"/>
            <a:ext cx="632813" cy="847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4AC811-E754-B931-F348-BB2C84001CD2}"/>
              </a:ext>
            </a:extLst>
          </p:cNvPr>
          <p:cNvCxnSpPr/>
          <p:nvPr/>
        </p:nvCxnSpPr>
        <p:spPr>
          <a:xfrm>
            <a:off x="6521913" y="1621766"/>
            <a:ext cx="157446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90BAC2-6DEF-4184-D121-514FB3193931}"/>
              </a:ext>
            </a:extLst>
          </p:cNvPr>
          <p:cNvSpPr txBox="1"/>
          <p:nvPr/>
        </p:nvSpPr>
        <p:spPr>
          <a:xfrm>
            <a:off x="1780356" y="1621766"/>
            <a:ext cx="21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앞 코드를 간략하게 한다면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B65DCC-E886-97D9-A623-2FE09C592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036" y="5453689"/>
            <a:ext cx="8210972" cy="508026"/>
          </a:xfrm>
          <a:prstGeom prst="rect">
            <a:avLst/>
          </a:prstGeom>
        </p:spPr>
      </p:pic>
      <p:sp>
        <p:nvSpPr>
          <p:cNvPr id="4" name="순서도: 다중 문서 3">
            <a:extLst>
              <a:ext uri="{FF2B5EF4-FFF2-40B4-BE49-F238E27FC236}">
                <a16:creationId xmlns:a16="http://schemas.microsoft.com/office/drawing/2014/main" id="{672A2413-AE74-C34C-5420-39DEF8E6A839}"/>
              </a:ext>
            </a:extLst>
          </p:cNvPr>
          <p:cNvSpPr/>
          <p:nvPr/>
        </p:nvSpPr>
        <p:spPr>
          <a:xfrm>
            <a:off x="1328588" y="1942445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5212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123093-B3A8-CC60-95DA-62E8939B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56" y="1207031"/>
            <a:ext cx="9463078" cy="1651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884AE-8009-E528-CD79-457C566115BA}"/>
              </a:ext>
            </a:extLst>
          </p:cNvPr>
          <p:cNvSpPr txBox="1"/>
          <p:nvPr/>
        </p:nvSpPr>
        <p:spPr>
          <a:xfrm>
            <a:off x="1462856" y="2962279"/>
            <a:ext cx="8075801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signUp</a:t>
            </a:r>
            <a:r>
              <a:rPr lang="en-US" altLang="ko-KR" sz="1200" dirty="0">
                <a:latin typeface="Consolas" panose="020B0609020204030204" pitchFamily="49" charset="0"/>
              </a:rPr>
              <a:t>(String id, String password, String name, String role);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(String id, String password)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0485A1-8F62-7FBB-0449-B9C3F17B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312" y="2806668"/>
            <a:ext cx="1917799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27727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84AE-8009-E528-CD79-457C566115BA}"/>
              </a:ext>
            </a:extLst>
          </p:cNvPr>
          <p:cNvSpPr txBox="1"/>
          <p:nvPr/>
        </p:nvSpPr>
        <p:spPr>
          <a:xfrm>
            <a:off x="1517357" y="1815542"/>
            <a:ext cx="8075801" cy="30469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@Service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SignServiceImpl</a:t>
            </a:r>
            <a:r>
              <a:rPr lang="en-US" altLang="ko-KR" sz="1200" dirty="0">
                <a:latin typeface="Consolas" panose="020B0609020204030204" pitchFamily="49" charset="0"/>
              </a:rPr>
              <a:t> implements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SignServiceImpl.class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SignServiceImpl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this.userRepository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this.jwtTokenProvider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this.passwordEncoder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B0A2D5-A28C-E2B2-D50B-51DEF8B9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56" y="1336986"/>
            <a:ext cx="6035226" cy="3767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3BAF6B-AF32-B253-EE05-71B73B6C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815" y="1525364"/>
            <a:ext cx="2165461" cy="63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15E81812-E13B-A1E2-4388-687A2FF9D6CA}"/>
              </a:ext>
            </a:extLst>
          </p:cNvPr>
          <p:cNvSpPr/>
          <p:nvPr/>
        </p:nvSpPr>
        <p:spPr>
          <a:xfrm>
            <a:off x="8167404" y="3429000"/>
            <a:ext cx="2702450" cy="567665"/>
          </a:xfrm>
          <a:prstGeom prst="wedgeRectCallout">
            <a:avLst>
              <a:gd name="adj1" fmla="val -52579"/>
              <a:gd name="adj2" fmla="val 24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회원가입과 로그인을 구현하기 위해 세 가지 객체에 대한 의존성 주입을 받는다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66245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1580" y="1343203"/>
            <a:ext cx="8075801" cy="35602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SignUpResultDto signUp(String id, String password, String name, String role)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LOGGER.info("[getSignUpResult] </a:t>
            </a:r>
            <a:r>
              <a:rPr lang="ko-KR" altLang="en-US" sz="1200">
                <a:latin typeface="Consolas"/>
              </a:rPr>
              <a:t>회원 가입 정보 전달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User user;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if(role.equalsIgnoreCase("admin")){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user = User.builder()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.uid(id)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.name(name)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.password(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passwordEncoder.encode(password)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.roles(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Collections.singletonList("ROLE_ADMIN")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.build();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}else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user = User.builder()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.uid(id)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.name(name)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.password(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passwordEncoder.encode(password)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.roles(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Collections.singletonList("ROLE_USER")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.build();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C1A108C5-ED6F-62BF-AD85-449DD38C4EF6}"/>
              </a:ext>
            </a:extLst>
          </p:cNvPr>
          <p:cNvSpPr/>
          <p:nvPr/>
        </p:nvSpPr>
        <p:spPr>
          <a:xfrm>
            <a:off x="1541580" y="4996705"/>
            <a:ext cx="8075801" cy="1111200"/>
          </a:xfrm>
          <a:prstGeom prst="wedgeRectCallout">
            <a:avLst>
              <a:gd name="adj1" fmla="val -22641"/>
              <a:gd name="adj2" fmla="val -68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100" dirty="0"/>
              <a:t>회원가입을 구현한다</a:t>
            </a:r>
            <a:r>
              <a:rPr lang="en-US" altLang="ko-KR" sz="1100" dirty="0"/>
              <a:t>. </a:t>
            </a:r>
            <a:r>
              <a:rPr lang="ko-KR" altLang="en-US" sz="1100" dirty="0"/>
              <a:t>현재 애플리케이션에서는 </a:t>
            </a:r>
            <a:r>
              <a:rPr lang="en-US" altLang="ko-KR" sz="1100" dirty="0"/>
              <a:t>ADMIN</a:t>
            </a:r>
            <a:r>
              <a:rPr lang="ko-KR" altLang="en-US" sz="1100" dirty="0"/>
              <a:t>과 </a:t>
            </a:r>
            <a:r>
              <a:rPr lang="en-US" altLang="ko-KR" sz="1100" dirty="0"/>
              <a:t>USER</a:t>
            </a:r>
            <a:r>
              <a:rPr lang="ko-KR" altLang="en-US" sz="1100" dirty="0"/>
              <a:t>로 권한을 구분하고 있다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signUp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그에 맞게 전달받은 </a:t>
            </a:r>
            <a:r>
              <a:rPr lang="en-US" altLang="ko-KR" sz="1100" dirty="0"/>
              <a:t>role</a:t>
            </a:r>
            <a:r>
              <a:rPr lang="ko-KR" altLang="en-US" sz="1100" dirty="0"/>
              <a:t>객체를 확인해 </a:t>
            </a:r>
            <a:r>
              <a:rPr lang="en-US" altLang="ko-KR" sz="1100" dirty="0"/>
              <a:t>User </a:t>
            </a:r>
            <a:r>
              <a:rPr lang="ko-KR" altLang="en-US" sz="1100" dirty="0"/>
              <a:t>엔티티의 </a:t>
            </a:r>
            <a:r>
              <a:rPr lang="en-US" altLang="ko-KR" sz="1100" dirty="0"/>
              <a:t>roles </a:t>
            </a:r>
            <a:r>
              <a:rPr lang="ko-KR" altLang="en-US" sz="1100" dirty="0"/>
              <a:t>변수에 추가해서 엔티티를 생성한다</a:t>
            </a:r>
            <a:r>
              <a:rPr lang="en-US" altLang="ko-KR" sz="1100" dirty="0"/>
              <a:t>. </a:t>
            </a:r>
            <a:r>
              <a:rPr lang="ko-KR" altLang="en-US" sz="1100" dirty="0"/>
              <a:t>패스워드는 암호화해서 저장해야 하기 때문에 </a:t>
            </a:r>
            <a:r>
              <a:rPr lang="en-US" altLang="ko-KR" sz="1100" dirty="0" err="1"/>
              <a:t>PasswordEncoder</a:t>
            </a:r>
            <a:r>
              <a:rPr lang="ko-KR" altLang="en-US" sz="1100" dirty="0"/>
              <a:t>를 활용해 인코딩을 수행한다</a:t>
            </a:r>
            <a:r>
              <a:rPr lang="en-US" altLang="ko-KR" sz="1100" dirty="0"/>
              <a:t>. 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ko-KR" altLang="en-US" sz="1100" dirty="0"/>
              <a:t>메모리 절약을 위해서 요소가 없거나</a:t>
            </a:r>
            <a:r>
              <a:rPr lang="en-US" altLang="ko-KR" sz="1100" dirty="0"/>
              <a:t>(empty) </a:t>
            </a:r>
            <a:r>
              <a:rPr lang="ko-KR" altLang="en-US" sz="1100" dirty="0"/>
              <a:t>요소가 하나인 경우에는 </a:t>
            </a:r>
            <a:r>
              <a:rPr lang="en-US" altLang="ko-KR" sz="1100" dirty="0" err="1"/>
              <a:t>Collections.emptyList</a:t>
            </a:r>
            <a:r>
              <a:rPr lang="en-US" altLang="ko-KR" sz="1100" dirty="0"/>
              <a:t>() </a:t>
            </a:r>
            <a:r>
              <a:rPr lang="ko-KR" altLang="en-US" sz="1100" dirty="0"/>
              <a:t>또는 </a:t>
            </a:r>
            <a:r>
              <a:rPr lang="en-US" altLang="ko-KR" sz="1100" dirty="0" err="1"/>
              <a:t>Collections.singletonList</a:t>
            </a:r>
            <a:r>
              <a:rPr lang="en-US" altLang="ko-KR" sz="1100" dirty="0"/>
              <a:t>()</a:t>
            </a:r>
            <a:r>
              <a:rPr lang="ko-KR" altLang="en-US" sz="1100" dirty="0"/>
              <a:t>를 사용한다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3105DD-FB2B-7620-ADD0-1F86AE739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69" y="3942882"/>
            <a:ext cx="3650457" cy="89581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0922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84AE-8009-E528-CD79-457C566115BA}"/>
              </a:ext>
            </a:extLst>
          </p:cNvPr>
          <p:cNvSpPr txBox="1"/>
          <p:nvPr/>
        </p:nvSpPr>
        <p:spPr>
          <a:xfrm>
            <a:off x="1541580" y="1401390"/>
            <a:ext cx="8075801" cy="45243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       User </a:t>
            </a:r>
            <a:r>
              <a:rPr lang="en-US" altLang="ko-KR" sz="1200" dirty="0" err="1">
                <a:latin typeface="Consolas" panose="020B0609020204030204" pitchFamily="49" charset="0"/>
              </a:rPr>
              <a:t>savedUser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userRepository.save</a:t>
            </a:r>
            <a:r>
              <a:rPr lang="en-US" altLang="ko-KR" sz="1200" dirty="0">
                <a:latin typeface="Consolas" panose="020B0609020204030204" pitchFamily="49" charset="0"/>
              </a:rPr>
              <a:t>(user);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getSignUpResult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userEntity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값이 들어왔는지 확인 후 결과값 주입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if(!</a:t>
            </a:r>
            <a:r>
              <a:rPr lang="en-US" altLang="ko-KR" sz="1200" dirty="0" err="1">
                <a:latin typeface="Consolas" panose="020B0609020204030204" pitchFamily="49" charset="0"/>
              </a:rPr>
              <a:t>savedUser.getName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isEmpty</a:t>
            </a:r>
            <a:r>
              <a:rPr lang="en-US" altLang="ko-KR" sz="1200" dirty="0">
                <a:latin typeface="Consolas" panose="020B0609020204030204" pitchFamily="49" charset="0"/>
              </a:rPr>
              <a:t>()){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getSignUpResult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정상 처리 완료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setSuccessResult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 else{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getSignUpResult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실패 처리 완료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setFailResult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(String id, String password)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signDataHandler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로 회원 정보 요청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User </a:t>
            </a:r>
            <a:r>
              <a:rPr lang="en-US" altLang="ko-KR" sz="1200" dirty="0" err="1">
                <a:latin typeface="Consolas" panose="020B0609020204030204" pitchFamily="49" charset="0"/>
              </a:rPr>
              <a:t>user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userRepository.getByUid</a:t>
            </a:r>
            <a:r>
              <a:rPr lang="en-US" altLang="ko-KR" sz="1200" dirty="0">
                <a:latin typeface="Consolas" panose="020B0609020204030204" pitchFamily="49" charset="0"/>
              </a:rPr>
              <a:t>(id);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Id : {}", id);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패스워드 비교 수행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if(!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passwordEncoder.matches</a:t>
            </a:r>
            <a:r>
              <a:rPr lang="en-US" altLang="ko-KR" sz="1200" dirty="0">
                <a:latin typeface="Consolas" panose="020B0609020204030204" pitchFamily="49" charset="0"/>
              </a:rPr>
              <a:t>(password, </a:t>
            </a:r>
            <a:r>
              <a:rPr lang="en-US" altLang="ko-KR" sz="1200" dirty="0" err="1">
                <a:latin typeface="Consolas" panose="020B0609020204030204" pitchFamily="49" charset="0"/>
              </a:rPr>
              <a:t>user.getPassword</a:t>
            </a:r>
            <a:r>
              <a:rPr lang="en-US" altLang="ko-KR" sz="1200" dirty="0">
                <a:latin typeface="Consolas" panose="020B0609020204030204" pitchFamily="49" charset="0"/>
              </a:rPr>
              <a:t>())){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throw new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4449123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84AE-8009-E528-CD79-457C566115BA}"/>
              </a:ext>
            </a:extLst>
          </p:cNvPr>
          <p:cNvSpPr txBox="1"/>
          <p:nvPr/>
        </p:nvSpPr>
        <p:spPr>
          <a:xfrm>
            <a:off x="1511302" y="1258424"/>
            <a:ext cx="8075801" cy="489364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패스워드 일치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객체 생성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SignInResultDto.builder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.token(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jwtTokenProvider.createToken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String.valueOf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user.getUid</a:t>
            </a:r>
            <a:r>
              <a:rPr lang="en-US" altLang="ko-KR" sz="1200" dirty="0">
                <a:latin typeface="Consolas" panose="020B0609020204030204" pitchFamily="49" charset="0"/>
              </a:rPr>
              <a:t>()),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user.getRoles</a:t>
            </a:r>
            <a:r>
              <a:rPr lang="en-US" altLang="ko-KR" sz="1200" dirty="0">
                <a:latin typeface="Consolas" panose="020B0609020204030204" pitchFamily="49" charset="0"/>
              </a:rPr>
              <a:t>()))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.build();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객체에 값 주입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setSuccessResult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chemeClr val="accent6"/>
                </a:solidFill>
                <a:latin typeface="Consolas" panose="020B0609020204030204" pitchFamily="49" charset="0"/>
              </a:rPr>
              <a:t>결과 모델에 </a:t>
            </a:r>
            <a:r>
              <a:rPr lang="en-US" altLang="ko-KR" sz="1200" dirty="0" err="1">
                <a:solidFill>
                  <a:schemeClr val="accent6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2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Consolas" panose="020B0609020204030204" pitchFamily="49" charset="0"/>
              </a:rPr>
              <a:t>요청 성공 데이터를 세팅해주는 메소드</a:t>
            </a:r>
            <a:endParaRPr lang="en-US" altLang="ko-KR" sz="12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void </a:t>
            </a:r>
            <a:r>
              <a:rPr lang="en-US" altLang="ko-KR" sz="1200" dirty="0" err="1">
                <a:latin typeface="Consolas" panose="020B0609020204030204" pitchFamily="49" charset="0"/>
              </a:rPr>
              <a:t>setSuccessResult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result){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result.setSuccess</a:t>
            </a:r>
            <a:r>
              <a:rPr lang="en-US" altLang="ko-KR" sz="1200" dirty="0">
                <a:latin typeface="Consolas" panose="020B0609020204030204" pitchFamily="49" charset="0"/>
              </a:rPr>
              <a:t>(true);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result.setCode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CommonResponse.SUCCESS.getCode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result.setMsg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CommonResponse.SUCCESS.getMsg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chemeClr val="accent6"/>
                </a:solidFill>
                <a:latin typeface="Consolas" panose="020B0609020204030204" pitchFamily="49" charset="0"/>
              </a:rPr>
              <a:t>결과 모델에 </a:t>
            </a:r>
            <a:r>
              <a:rPr lang="en-US" altLang="ko-KR" sz="1200" dirty="0" err="1">
                <a:solidFill>
                  <a:schemeClr val="accent6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2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Consolas" panose="020B0609020204030204" pitchFamily="49" charset="0"/>
              </a:rPr>
              <a:t>요청 실패 데이터를 세팅해주는 메소드</a:t>
            </a:r>
            <a:endParaRPr lang="en-US" altLang="ko-KR" sz="12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void </a:t>
            </a:r>
            <a:r>
              <a:rPr lang="en-US" altLang="ko-KR" sz="1200" dirty="0" err="1">
                <a:latin typeface="Consolas" panose="020B0609020204030204" pitchFamily="49" charset="0"/>
              </a:rPr>
              <a:t>setFailResult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result){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result.setSuccess</a:t>
            </a:r>
            <a:r>
              <a:rPr lang="en-US" altLang="ko-KR" sz="1200" dirty="0">
                <a:latin typeface="Consolas" panose="020B0609020204030204" pitchFamily="49" charset="0"/>
              </a:rPr>
              <a:t>(false);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result.setCode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CommonResponse.FAIL.getCode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result.setMsg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CommonResponse.FAIL.getMsg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8E450-0115-90EC-899B-9E361F21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63" y="4363273"/>
            <a:ext cx="2038455" cy="425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52145-1252-16AF-C673-CA5035B06728}"/>
              </a:ext>
            </a:extLst>
          </p:cNvPr>
          <p:cNvSpPr txBox="1"/>
          <p:nvPr/>
        </p:nvSpPr>
        <p:spPr>
          <a:xfrm>
            <a:off x="8917216" y="4007375"/>
            <a:ext cx="1992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뒤에서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클래스 생성함</a:t>
            </a:r>
          </a:p>
        </p:txBody>
      </p:sp>
    </p:spTree>
    <p:extLst>
      <p:ext uri="{BB962C8B-B14F-4D97-AF65-F5344CB8AC3E}">
        <p14:creationId xmlns:p14="http://schemas.microsoft.com/office/powerpoint/2010/main" val="10098118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2136" y="1847000"/>
            <a:ext cx="8075801" cy="15515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@Configuration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PasswordEncodeConfiguration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@Bean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PasswordEncoder passwordEncoder(){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PasswordEncoderFactories.createDelegatingPasswordEncoder();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30D667-3F19-C575-E8FE-8DC13EB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643" y="2048735"/>
            <a:ext cx="2305168" cy="482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0A7477-7A53-9EFF-F46A-A3DBAB72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35" y="3675395"/>
            <a:ext cx="8425615" cy="16475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AAE9B7-C42E-BA18-FEA0-8CF7E5DA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14" y="1343267"/>
            <a:ext cx="5701584" cy="279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472B3D-904F-3967-88C4-1D6088C4B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297" y="1306931"/>
            <a:ext cx="2671305" cy="339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0DBE55-F259-9714-6B88-C217900E0337}"/>
              </a:ext>
            </a:extLst>
          </p:cNvPr>
          <p:cNvSpPr txBox="1"/>
          <p:nvPr/>
        </p:nvSpPr>
        <p:spPr>
          <a:xfrm>
            <a:off x="8066099" y="4983782"/>
            <a:ext cx="9325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이전 코드에</a:t>
            </a:r>
          </a:p>
        </p:txBody>
      </p:sp>
    </p:spTree>
    <p:extLst>
      <p:ext uri="{BB962C8B-B14F-4D97-AF65-F5344CB8AC3E}">
        <p14:creationId xmlns:p14="http://schemas.microsoft.com/office/powerpoint/2010/main" val="7725493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BE763B-52AA-3A10-E011-E3156027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32" y="1281295"/>
            <a:ext cx="8835567" cy="24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7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61D794-D9A1-5353-D401-9827F58F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5" y="1314848"/>
            <a:ext cx="9652814" cy="660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D0BDCB-7670-F78E-D2B1-B0490435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5" y="2067927"/>
            <a:ext cx="10175892" cy="3475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66D548-B209-5DFE-60DD-39EC0F7A7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7927"/>
            <a:ext cx="4348680" cy="44290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B9BAE0-4903-3AFC-CA89-C5C2A06EB452}"/>
              </a:ext>
            </a:extLst>
          </p:cNvPr>
          <p:cNvSpPr/>
          <p:nvPr/>
        </p:nvSpPr>
        <p:spPr>
          <a:xfrm>
            <a:off x="10755085" y="4984324"/>
            <a:ext cx="857722" cy="55882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76D1CB-D1ED-1885-8A61-2BEE9D6F9DF3}"/>
              </a:ext>
            </a:extLst>
          </p:cNvPr>
          <p:cNvCxnSpPr>
            <a:cxnSpLocks/>
          </p:cNvCxnSpPr>
          <p:nvPr/>
        </p:nvCxnSpPr>
        <p:spPr>
          <a:xfrm flipH="1">
            <a:off x="8870868" y="5124203"/>
            <a:ext cx="1884217" cy="145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AD48CE6-C585-16FA-E9F8-91C0FF4D1D2E}"/>
              </a:ext>
            </a:extLst>
          </p:cNvPr>
          <p:cNvSpPr txBox="1"/>
          <p:nvPr/>
        </p:nvSpPr>
        <p:spPr>
          <a:xfrm>
            <a:off x="1235601" y="5735823"/>
            <a:ext cx="446299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Spring Boot </a:t>
            </a:r>
            <a:r>
              <a:rPr lang="en-US" altLang="ko-KR" sz="1200" b="1" dirty="0" err="1">
                <a:solidFill>
                  <a:srgbClr val="7030A0"/>
                </a:solidFill>
              </a:rPr>
              <a:t>DevTools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algn="l"/>
            <a:endParaRPr lang="en-US" altLang="ko-KR" sz="1000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sz="1000" dirty="0">
                <a:solidFill>
                  <a:srgbClr val="666666"/>
                </a:solidFill>
                <a:latin typeface="Noto Sans" panose="020B0502040504020204" pitchFamily="34" charset="0"/>
              </a:rPr>
              <a:t>체크되어 있어야 보인다</a:t>
            </a:r>
            <a:r>
              <a:rPr lang="en-US" altLang="ko-KR" sz="1000" dirty="0">
                <a:solidFill>
                  <a:srgbClr val="666666"/>
                </a:solidFill>
                <a:latin typeface="Noto Sans" panose="020B050204050402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0FA5C1-9CA6-6AD5-2818-2A2DF9777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45" y="5836384"/>
            <a:ext cx="1936850" cy="86999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8FC11-BA9A-C0D4-247D-5F4A4521429B}"/>
              </a:ext>
            </a:extLst>
          </p:cNvPr>
          <p:cNvCxnSpPr/>
          <p:nvPr/>
        </p:nvCxnSpPr>
        <p:spPr>
          <a:xfrm flipV="1">
            <a:off x="3112593" y="5543152"/>
            <a:ext cx="0" cy="66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159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5532241" y="2158954"/>
            <a:ext cx="4956110" cy="37856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</a:t>
            </a:r>
            <a:r>
              <a:rPr lang="en-US" altLang="ko-KR" sz="1200" dirty="0" err="1">
                <a:latin typeface="Consolas" panose="020B0609020204030204" pitchFamily="49" charset="0"/>
              </a:rPr>
              <a:t>enum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CommonResponse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SUCCESS(0, "Success"), FAIL(-1, "Fail");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int code;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String msg;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CommonResponse</a:t>
            </a:r>
            <a:r>
              <a:rPr lang="en-US" altLang="ko-KR" sz="1200" dirty="0">
                <a:latin typeface="Consolas" panose="020B0609020204030204" pitchFamily="49" charset="0"/>
              </a:rPr>
              <a:t>(int code, String msg){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this.code</a:t>
            </a:r>
            <a:r>
              <a:rPr lang="en-US" altLang="ko-KR" sz="1200" dirty="0">
                <a:latin typeface="Consolas" panose="020B0609020204030204" pitchFamily="49" charset="0"/>
              </a:rPr>
              <a:t> = code;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this.msg = msg;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int </a:t>
            </a:r>
            <a:r>
              <a:rPr lang="en-US" altLang="ko-KR" sz="1200" dirty="0" err="1">
                <a:latin typeface="Consolas" panose="020B0609020204030204" pitchFamily="49" charset="0"/>
              </a:rPr>
              <a:t>getCode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code;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200" dirty="0" err="1">
                <a:latin typeface="Consolas" panose="020B0609020204030204" pitchFamily="49" charset="0"/>
              </a:rPr>
              <a:t>getMsg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msg;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AF040E-D00D-5AEB-2426-14FA7160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076" y="2055841"/>
            <a:ext cx="2038455" cy="425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9D8343-7F65-78E6-DEA4-908F61E3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49" y="2285281"/>
            <a:ext cx="3765672" cy="17901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4A597-8F6A-544D-0FD3-8F7B88F16853}"/>
              </a:ext>
            </a:extLst>
          </p:cNvPr>
          <p:cNvSpPr txBox="1"/>
          <p:nvPr/>
        </p:nvSpPr>
        <p:spPr>
          <a:xfrm>
            <a:off x="1344349" y="1355733"/>
            <a:ext cx="8701939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이전 서비스클래스의 아래코드는 결과 데이터를 설정하는 메서드다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회원가입과 로그인 메서드에서 사용할 수 있게 설정돼 있으며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메서드는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DTO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전달받아 값을 설정한다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이때 사용된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CommonResponse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클래스는 다음과 같이 작성돼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884D89-B276-73FD-FCA7-14F0DA21F0EB}"/>
              </a:ext>
            </a:extLst>
          </p:cNvPr>
          <p:cNvCxnSpPr/>
          <p:nvPr/>
        </p:nvCxnSpPr>
        <p:spPr>
          <a:xfrm>
            <a:off x="1471518" y="1661041"/>
            <a:ext cx="201046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BB40CC-6A8A-E78F-0F11-6253F66B379C}"/>
              </a:ext>
            </a:extLst>
          </p:cNvPr>
          <p:cNvCxnSpPr/>
          <p:nvPr/>
        </p:nvCxnSpPr>
        <p:spPr>
          <a:xfrm>
            <a:off x="3336652" y="1661041"/>
            <a:ext cx="0" cy="555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16703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129798" y="1928719"/>
            <a:ext cx="10067061" cy="34163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@RestController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@RequestMapping("/sign-api")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SignController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SignController.class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SignController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this.signService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@PostMapping(value = "/sign-in")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@ApiParam</a:t>
            </a:r>
            <a:r>
              <a:rPr lang="en-US" altLang="ko-KR" sz="1200" dirty="0">
                <a:latin typeface="Consolas" panose="020B0609020204030204" pitchFamily="49" charset="0"/>
              </a:rPr>
              <a:t>(value = "ID", required = true) @RequestParam String id,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"Password", required = true) @RequestParam String password)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로그인을 시도하고 있습니다</a:t>
            </a:r>
            <a:r>
              <a:rPr lang="en-US" altLang="ko-KR" sz="1200" dirty="0">
                <a:latin typeface="Consolas" panose="020B0609020204030204" pitchFamily="49" charset="0"/>
              </a:rPr>
              <a:t>. id : {}, pw : ****", id);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signService.signIn</a:t>
            </a:r>
            <a:r>
              <a:rPr lang="en-US" altLang="ko-KR" sz="1200" dirty="0">
                <a:latin typeface="Consolas" panose="020B0609020204030204" pitchFamily="49" charset="0"/>
              </a:rPr>
              <a:t>(id, password);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1D1786-4827-6023-6856-58161BD7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6" y="1274325"/>
            <a:ext cx="8710189" cy="569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B7C5F-9981-9A6B-3740-094FCC1C5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934" y="1730157"/>
            <a:ext cx="2076557" cy="61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BE036C-30DF-1606-F918-73F51773C471}"/>
              </a:ext>
            </a:extLst>
          </p:cNvPr>
          <p:cNvSpPr txBox="1"/>
          <p:nvPr/>
        </p:nvSpPr>
        <p:spPr>
          <a:xfrm>
            <a:off x="2128838" y="5543601"/>
            <a:ext cx="3443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화면구현을 하지 않았기에 </a:t>
            </a:r>
            <a:r>
              <a:rPr lang="en-US" altLang="ko-KR" sz="1200" b="1" dirty="0"/>
              <a:t>Swagger </a:t>
            </a:r>
            <a:r>
              <a:rPr lang="ko-KR" altLang="en-US" sz="1200" b="1" dirty="0"/>
              <a:t>로 진행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DF8587-2BEE-9D22-09C8-CB2F419E5E05}"/>
              </a:ext>
            </a:extLst>
          </p:cNvPr>
          <p:cNvCxnSpPr/>
          <p:nvPr/>
        </p:nvCxnSpPr>
        <p:spPr>
          <a:xfrm>
            <a:off x="2600325" y="4714875"/>
            <a:ext cx="321469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A1459D5-01F7-20C0-B7E7-2E6F2DCDA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369" y="5502826"/>
            <a:ext cx="321469" cy="3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816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474970" y="1304989"/>
            <a:ext cx="8759044" cy="37856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if(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signInResultDto.getCode</a:t>
            </a:r>
            <a:r>
              <a:rPr lang="en-US" altLang="ko-KR" sz="1200" dirty="0">
                <a:latin typeface="Consolas" panose="020B0609020204030204" pitchFamily="49" charset="0"/>
              </a:rPr>
              <a:t>() == 0){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정상적으로 </a:t>
            </a:r>
            <a:r>
              <a:rPr lang="ko-KR" altLang="en-US" sz="1200" dirty="0" err="1">
                <a:latin typeface="Consolas" panose="020B0609020204030204" pitchFamily="49" charset="0"/>
              </a:rPr>
              <a:t>로그인되었습니다</a:t>
            </a:r>
            <a:r>
              <a:rPr lang="en-US" altLang="ko-KR" sz="1200" dirty="0">
                <a:latin typeface="Consolas" panose="020B0609020204030204" pitchFamily="49" charset="0"/>
              </a:rPr>
              <a:t>. id : {}, token : {}", id,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signInResultDto.getToken</a:t>
            </a:r>
            <a:r>
              <a:rPr lang="en-US" altLang="ko-KR" sz="12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@PostMapping(value = "/sign-up")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signUp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"ID", required = true) @RequestParam String id,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</a:t>
            </a:r>
            <a:r>
              <a:rPr lang="ko-KR" altLang="en-US" sz="1200" dirty="0">
                <a:latin typeface="Consolas" panose="020B0609020204030204" pitchFamily="49" charset="0"/>
              </a:rPr>
              <a:t>비밀번호</a:t>
            </a:r>
            <a:r>
              <a:rPr lang="en-US" altLang="ko-KR" sz="1200" dirty="0">
                <a:latin typeface="Consolas" panose="020B0609020204030204" pitchFamily="49" charset="0"/>
              </a:rPr>
              <a:t>", required = true) @RequestParam String password,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</a:t>
            </a:r>
            <a:r>
              <a:rPr lang="ko-KR" altLang="en-US" sz="1200" dirty="0">
                <a:latin typeface="Consolas" panose="020B0609020204030204" pitchFamily="49" charset="0"/>
              </a:rPr>
              <a:t>이름</a:t>
            </a:r>
            <a:r>
              <a:rPr lang="en-US" altLang="ko-KR" sz="1200" dirty="0">
                <a:latin typeface="Consolas" panose="020B0609020204030204" pitchFamily="49" charset="0"/>
              </a:rPr>
              <a:t>", required = true) @RequestParam String name,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</a:t>
            </a:r>
            <a:r>
              <a:rPr lang="ko-KR" altLang="en-US" sz="1200" dirty="0">
                <a:latin typeface="Consolas" panose="020B0609020204030204" pitchFamily="49" charset="0"/>
              </a:rPr>
              <a:t>권한</a:t>
            </a:r>
            <a:r>
              <a:rPr lang="en-US" altLang="ko-KR" sz="1200" dirty="0">
                <a:latin typeface="Consolas" panose="020B0609020204030204" pitchFamily="49" charset="0"/>
              </a:rPr>
              <a:t>", required = true) @RequestParam String role)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signUp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회원가입을 수행합니다</a:t>
            </a:r>
            <a:r>
              <a:rPr lang="en-US" altLang="ko-KR" sz="1200" dirty="0">
                <a:latin typeface="Consolas" panose="020B0609020204030204" pitchFamily="49" charset="0"/>
              </a:rPr>
              <a:t>. id = {}, password : ****, name : {}, role : {}",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id, name, role);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signService.signUp</a:t>
            </a:r>
            <a:r>
              <a:rPr lang="en-US" altLang="ko-KR" sz="1200" dirty="0">
                <a:latin typeface="Consolas" panose="020B0609020204030204" pitchFamily="49" charset="0"/>
              </a:rPr>
              <a:t>(id, password, name, role);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signUp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회원가입을 완료했습니다</a:t>
            </a:r>
            <a:r>
              <a:rPr lang="en-US" altLang="ko-KR" sz="1200" dirty="0">
                <a:latin typeface="Consolas" panose="020B0609020204030204" pitchFamily="49" charset="0"/>
              </a:rPr>
              <a:t>. id : {}", id);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8701148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474970" y="1304989"/>
            <a:ext cx="8759044" cy="39703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@GetMapping(value = "/exception")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exceptionTest</a:t>
            </a:r>
            <a:r>
              <a:rPr lang="en-US" altLang="ko-KR" sz="1200" dirty="0">
                <a:latin typeface="Consolas" panose="020B0609020204030204" pitchFamily="49" charset="0"/>
              </a:rPr>
              <a:t>()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throw new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latin typeface="Consolas" panose="020B0609020204030204" pitchFamily="49" charset="0"/>
              </a:rPr>
              <a:t>접근이 금지되었습니다</a:t>
            </a:r>
            <a:r>
              <a:rPr lang="en-US" altLang="ko-KR" sz="1200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@ExceptionHandler(value =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RuntimeException.class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200" dirty="0">
                <a:latin typeface="Consolas" panose="020B0609020204030204" pitchFamily="49" charset="0"/>
              </a:rPr>
              <a:t>&lt;Map&lt;String, String&gt;&gt; </a:t>
            </a:r>
            <a:r>
              <a:rPr lang="en-US" altLang="ko-KR" sz="1200" dirty="0" err="1">
                <a:latin typeface="Consolas" panose="020B0609020204030204" pitchFamily="49" charset="0"/>
              </a:rPr>
              <a:t>ExceptionHandler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 e){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HttpHeaders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responseHeaders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HttpHeaders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</a:t>
            </a:r>
            <a:r>
              <a:rPr lang="en-US" altLang="ko-KR" sz="1200" dirty="0" err="1">
                <a:latin typeface="Consolas" panose="020B0609020204030204" pitchFamily="49" charset="0"/>
              </a:rPr>
              <a:t>responseHeaders.add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200" dirty="0">
                <a:latin typeface="Consolas" panose="020B0609020204030204" pitchFamily="49" charset="0"/>
              </a:rPr>
              <a:t>, "application/</a:t>
            </a:r>
            <a:r>
              <a:rPr lang="en-US" altLang="ko-KR" sz="1200" dirty="0" err="1">
                <a:latin typeface="Consolas" panose="020B0609020204030204" pitchFamily="49" charset="0"/>
              </a:rPr>
              <a:t>json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HttpStatus.BAD_REQUEST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LOGGER.error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en-US" altLang="ko-KR" sz="1200" dirty="0" err="1">
                <a:latin typeface="Consolas" panose="020B0609020204030204" pitchFamily="49" charset="0"/>
              </a:rPr>
              <a:t>ExceptionHandler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호출</a:t>
            </a:r>
            <a:r>
              <a:rPr lang="en-US" altLang="ko-KR" sz="1200" dirty="0">
                <a:latin typeface="Consolas" panose="020B0609020204030204" pitchFamily="49" charset="0"/>
              </a:rPr>
              <a:t>, {}, {}", </a:t>
            </a:r>
            <a:r>
              <a:rPr lang="en-US" altLang="ko-KR" sz="1200" dirty="0" err="1">
                <a:latin typeface="Consolas" panose="020B0609020204030204" pitchFamily="49" charset="0"/>
              </a:rPr>
              <a:t>e.getCause</a:t>
            </a:r>
            <a:r>
              <a:rPr lang="en-US" altLang="ko-KR" sz="1200" dirty="0">
                <a:latin typeface="Consolas" panose="020B0609020204030204" pitchFamily="49" charset="0"/>
              </a:rPr>
              <a:t>(), </a:t>
            </a:r>
            <a:r>
              <a:rPr lang="en-US" altLang="ko-KR" sz="1200" dirty="0" err="1">
                <a:latin typeface="Consolas" panose="020B0609020204030204" pitchFamily="49" charset="0"/>
              </a:rPr>
              <a:t>e.getMessage</a:t>
            </a:r>
            <a:r>
              <a:rPr lang="en-US" altLang="ko-KR" sz="12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Map&lt;String, String&gt; map = new HashMap&lt;&gt;();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map.put</a:t>
            </a:r>
            <a:r>
              <a:rPr lang="en-US" altLang="ko-KR" sz="1200" dirty="0">
                <a:latin typeface="Consolas" panose="020B0609020204030204" pitchFamily="49" charset="0"/>
              </a:rPr>
              <a:t>("error type",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httpStatus.getReasonPhrase</a:t>
            </a:r>
            <a:r>
              <a:rPr lang="en-US" altLang="ko-KR" sz="12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map.put</a:t>
            </a:r>
            <a:r>
              <a:rPr lang="en-US" altLang="ko-KR" sz="1200" dirty="0">
                <a:latin typeface="Consolas" panose="020B0609020204030204" pitchFamily="49" charset="0"/>
              </a:rPr>
              <a:t>("code", "400");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map.put</a:t>
            </a:r>
            <a:r>
              <a:rPr lang="en-US" altLang="ko-KR" sz="1200" dirty="0">
                <a:latin typeface="Consolas" panose="020B0609020204030204" pitchFamily="49" charset="0"/>
              </a:rPr>
              <a:t>("message", "</a:t>
            </a:r>
            <a:r>
              <a:rPr lang="ko-KR" altLang="en-US" sz="1200" dirty="0">
                <a:latin typeface="Consolas" panose="020B0609020204030204" pitchFamily="49" charset="0"/>
              </a:rPr>
              <a:t>에러 발생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new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200" dirty="0">
                <a:latin typeface="Consolas" panose="020B0609020204030204" pitchFamily="49" charset="0"/>
              </a:rPr>
              <a:t>&lt;&gt;(map,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responseHeaders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8876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032910" y="1865134"/>
            <a:ext cx="3424034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success;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int code;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msg;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BCC65-BD92-39FA-11D4-4BF4993E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35" y="1280231"/>
            <a:ext cx="9020193" cy="5849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C984E8-9CF7-70DB-2273-CBF4600A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27" y="1942003"/>
            <a:ext cx="1672719" cy="935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71D4E-DA4C-891A-D7B3-828E98D88B52}"/>
              </a:ext>
            </a:extLst>
          </p:cNvPr>
          <p:cNvSpPr txBox="1"/>
          <p:nvPr/>
        </p:nvSpPr>
        <p:spPr>
          <a:xfrm>
            <a:off x="3872998" y="3007290"/>
            <a:ext cx="7350103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token;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@Builder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success, int code, String msg, String token)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super(success, code, msg);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this.token</a:t>
            </a:r>
            <a:r>
              <a:rPr lang="en-US" altLang="ko-KR" sz="1200" dirty="0">
                <a:latin typeface="Consolas" panose="020B0609020204030204" pitchFamily="49" charset="0"/>
              </a:rPr>
              <a:t> = token;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8B16A9-F0EC-0E8D-7F6F-5618829A1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223" y="3145383"/>
            <a:ext cx="1771619" cy="1005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453859-3762-0273-FF36-E944E4959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635" y="5502335"/>
            <a:ext cx="8141118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62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520095" y="3509301"/>
            <a:ext cx="863830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1000" dirty="0">
                <a:latin typeface="Consolas" panose="020B0609020204030204" pitchFamily="49" charset="0"/>
              </a:rPr>
              <a:t> [</a:t>
            </a:r>
            <a:r>
              <a:rPr lang="en-US" altLang="ko-KR" sz="1000" dirty="0" err="1"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latin typeface="Consolas" panose="020B0609020204030204" pitchFamily="49" charset="0"/>
              </a:rPr>
              <a:t>] </a:t>
            </a:r>
            <a:r>
              <a:rPr lang="en-US" altLang="ko-KR" sz="10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내 </a:t>
            </a:r>
            <a:r>
              <a:rPr lang="en-US" altLang="ko-KR" sz="1000" dirty="0" err="1">
                <a:latin typeface="Consolas" panose="020B0609020204030204" pitchFamily="49" charset="0"/>
              </a:rPr>
              <a:t>secretKey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초기화 시작</a:t>
            </a:r>
          </a:p>
          <a:p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flature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!@#</a:t>
            </a:r>
          </a:p>
          <a:p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ZmxhdHVyZSFAIw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==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1000" dirty="0">
                <a:latin typeface="Consolas" panose="020B0609020204030204" pitchFamily="49" charset="0"/>
              </a:rPr>
              <a:t> [</a:t>
            </a:r>
            <a:r>
              <a:rPr lang="en-US" altLang="ko-KR" sz="1000" dirty="0" err="1"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latin typeface="Consolas" panose="020B0609020204030204" pitchFamily="49" charset="0"/>
              </a:rPr>
              <a:t>] </a:t>
            </a:r>
            <a:r>
              <a:rPr lang="en-US" altLang="ko-KR" sz="10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내 </a:t>
            </a:r>
            <a:r>
              <a:rPr lang="en-US" altLang="ko-KR" sz="1000" dirty="0" err="1">
                <a:latin typeface="Consolas" panose="020B0609020204030204" pitchFamily="49" charset="0"/>
              </a:rPr>
              <a:t>secretKey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초기화 완료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3BA985-C8B6-0B31-83EE-E504B888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06" y="1265040"/>
            <a:ext cx="8936139" cy="818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C42E63-1EE3-20E4-4392-41A7F5DD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06" y="2347522"/>
            <a:ext cx="8638307" cy="10814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D0D021-6C3A-6E99-72FD-91A42C40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95" y="4339901"/>
            <a:ext cx="8656502" cy="7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9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465595" y="1630757"/>
            <a:ext cx="9416371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[pattern='/v2/</a:t>
            </a:r>
            <a:r>
              <a:rPr lang="en-US" altLang="ko-KR" sz="1000" dirty="0" err="1">
                <a:latin typeface="Consolas" panose="020B0609020204030204" pitchFamily="49" charset="0"/>
              </a:rPr>
              <a:t>api</a:t>
            </a:r>
            <a:r>
              <a:rPr lang="en-US" altLang="ko-KR" sz="1000" dirty="0">
                <a:latin typeface="Consolas" panose="020B0609020204030204" pitchFamily="49" charset="0"/>
              </a:rPr>
              <a:t>-docs']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[pattern='/swagger-resources/**']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[pattern='/swagger-ui.html']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</a:t>
            </a:r>
            <a:r>
              <a:rPr lang="en-US" altLang="ko-KR" sz="1000" dirty="0" err="1">
                <a:latin typeface="Consolas" panose="020B0609020204030204" pitchFamily="49" charset="0"/>
              </a:rPr>
              <a:t>webjars</a:t>
            </a:r>
            <a:r>
              <a:rPr lang="en-US" altLang="ko-KR" sz="1000" dirty="0">
                <a:latin typeface="Consolas" panose="020B0609020204030204" pitchFamily="49" charset="0"/>
              </a:rPr>
              <a:t>/**']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[pattern='/swagger/**']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[pattern='/sign-</a:t>
            </a:r>
            <a:r>
              <a:rPr lang="en-US" altLang="ko-KR" sz="1000" dirty="0" err="1">
                <a:latin typeface="Consolas" panose="020B0609020204030204" pitchFamily="49" charset="0"/>
              </a:rPr>
              <a:t>api</a:t>
            </a:r>
            <a:r>
              <a:rPr lang="en-US" altLang="ko-KR" sz="1000" dirty="0">
                <a:latin typeface="Consolas" panose="020B0609020204030204" pitchFamily="49" charset="0"/>
              </a:rPr>
              <a:t>/exception']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any request with [org.springframework.security.web.context.request.async.WebAsyncManagerIntegrationFilter@1c24639e,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org.springframework.security.web.context.SecurityContextPersistenceFilter@4c9bed65,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org.springframework.security.web.header.HeaderWriterFilter@5a464be7,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org.springframework.security.web.authentication.logout.LogoutFilter@263f6e96,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com.springboot.security.config.security.JwtAuthenticationFilter@5c9168c3,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org.springframework.security.web.savedrequest.RequestCacheAwareFilter@7e35d743,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org.springframework.security.web.servletapi.SecurityContextHolderAwareRequestFilter@32bae609,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org.springframework.security.web.authentication.AnonymousAuthenticationFilter@4ac0fdc7,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org.springframework.security.web.session.SessionManagementFilter@28521ed5,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org.springframework.security.web.access.ExceptionTranslationFilter@6c167296,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org.springframework.security.web.access.intercept.FilterSecurityInterceptor@54cce500]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40CD9-4410-C36A-F643-B68D27C4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95" y="1236144"/>
            <a:ext cx="2468124" cy="3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792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465596" y="1997839"/>
            <a:ext cx="687906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public final class </a:t>
            </a:r>
            <a:r>
              <a:rPr lang="en-US" altLang="ko-KR" sz="900" dirty="0" err="1">
                <a:latin typeface="Consolas" panose="020B0609020204030204" pitchFamily="49" charset="0"/>
              </a:rPr>
              <a:t>DefaultSecurityFilterChain</a:t>
            </a:r>
            <a:r>
              <a:rPr lang="en-US" altLang="ko-KR" sz="900" dirty="0">
                <a:latin typeface="Consolas" panose="020B0609020204030204" pitchFamily="49" charset="0"/>
              </a:rPr>
              <a:t> implements </a:t>
            </a:r>
            <a:r>
              <a:rPr lang="en-US" altLang="ko-KR" sz="900" dirty="0" err="1">
                <a:latin typeface="Consolas" panose="020B0609020204030204" pitchFamily="49" charset="0"/>
              </a:rPr>
              <a:t>SecurityFilterChain</a:t>
            </a:r>
            <a:r>
              <a:rPr lang="en-US" altLang="ko-KR" sz="9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private static final Log logger = </a:t>
            </a:r>
            <a:r>
              <a:rPr lang="en-US" altLang="ko-KR" sz="900" dirty="0" err="1">
                <a:latin typeface="Consolas" panose="020B0609020204030204" pitchFamily="49" charset="0"/>
              </a:rPr>
              <a:t>LogFactory.getLog</a:t>
            </a:r>
            <a:r>
              <a:rPr lang="en-US" altLang="ko-KR" sz="900" dirty="0"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</a:rPr>
              <a:t>DefaultSecurityFilterChain.class</a:t>
            </a:r>
            <a:r>
              <a:rPr lang="en-US" altLang="ko-KR" sz="9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private final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private final List&lt;Filter&gt; filters;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    public </a:t>
            </a:r>
            <a:r>
              <a:rPr lang="en-US" altLang="ko-KR" sz="900" dirty="0" err="1">
                <a:latin typeface="Consolas" panose="020B0609020204030204" pitchFamily="49" charset="0"/>
              </a:rPr>
              <a:t>DefaultSecurityFilterChain</a:t>
            </a:r>
            <a:r>
              <a:rPr lang="en-US" altLang="ko-KR" sz="900" dirty="0"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, Filter... filters) {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    this(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</a:rPr>
              <a:t>Arrays.asList</a:t>
            </a:r>
            <a:r>
              <a:rPr lang="en-US" altLang="ko-KR" sz="900" dirty="0">
                <a:latin typeface="Consolas" panose="020B0609020204030204" pitchFamily="49" charset="0"/>
              </a:rPr>
              <a:t>(filters));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    public </a:t>
            </a:r>
            <a:r>
              <a:rPr lang="en-US" altLang="ko-KR" sz="900" dirty="0" err="1">
                <a:latin typeface="Consolas" panose="020B0609020204030204" pitchFamily="49" charset="0"/>
              </a:rPr>
              <a:t>DefaultSecurityFilterChain</a:t>
            </a:r>
            <a:r>
              <a:rPr lang="en-US" altLang="ko-KR" sz="900" dirty="0"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, List&lt;Filter&gt; filters) {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    logger.info(</a:t>
            </a:r>
            <a:r>
              <a:rPr lang="en-US" altLang="ko-KR" sz="900" dirty="0" err="1">
                <a:latin typeface="Consolas" panose="020B0609020204030204" pitchFamily="49" charset="0"/>
              </a:rPr>
              <a:t>LogMessage.format</a:t>
            </a:r>
            <a:r>
              <a:rPr lang="en-US" altLang="ko-KR" sz="900" dirty="0">
                <a:latin typeface="Consolas" panose="020B0609020204030204" pitchFamily="49" charset="0"/>
              </a:rPr>
              <a:t>("Will secure %s with %s",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, filters));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    </a:t>
            </a:r>
            <a:r>
              <a:rPr lang="en-US" altLang="ko-KR" sz="900" dirty="0" err="1">
                <a:latin typeface="Consolas" panose="020B0609020204030204" pitchFamily="49" charset="0"/>
              </a:rPr>
              <a:t>this.requestMatcher</a:t>
            </a:r>
            <a:r>
              <a:rPr lang="en-US" altLang="ko-KR" sz="900" dirty="0"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    </a:t>
            </a:r>
            <a:r>
              <a:rPr lang="en-US" altLang="ko-KR" sz="900" dirty="0" err="1">
                <a:latin typeface="Consolas" panose="020B0609020204030204" pitchFamily="49" charset="0"/>
              </a:rPr>
              <a:t>this.filters</a:t>
            </a:r>
            <a:r>
              <a:rPr lang="en-US" altLang="ko-KR" sz="900" dirty="0">
                <a:latin typeface="Consolas" panose="020B0609020204030204" pitchFamily="49" charset="0"/>
              </a:rPr>
              <a:t> = new </a:t>
            </a:r>
            <a:r>
              <a:rPr lang="en-US" altLang="ko-KR" sz="900" dirty="0" err="1">
                <a:latin typeface="Consolas" panose="020B0609020204030204" pitchFamily="49" charset="0"/>
              </a:rPr>
              <a:t>ArrayList</a:t>
            </a:r>
            <a:r>
              <a:rPr lang="en-US" altLang="ko-KR" sz="900" dirty="0">
                <a:latin typeface="Consolas" panose="020B0609020204030204" pitchFamily="49" charset="0"/>
              </a:rPr>
              <a:t>(filters);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...</a:t>
            </a:r>
            <a:r>
              <a:rPr lang="ko-KR" altLang="en-US" sz="900" dirty="0">
                <a:latin typeface="Consolas" panose="020B0609020204030204" pitchFamily="49" charset="0"/>
              </a:rPr>
              <a:t>생략</a:t>
            </a:r>
            <a:r>
              <a:rPr lang="en-US" altLang="ko-KR" sz="900" dirty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22AD95-FBD4-4FA4-F4D8-801E2BE8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95" y="1321994"/>
            <a:ext cx="8992352" cy="579476"/>
          </a:xfrm>
          <a:prstGeom prst="rect">
            <a:avLst/>
          </a:prstGeom>
        </p:spPr>
      </p:pic>
      <p:sp>
        <p:nvSpPr>
          <p:cNvPr id="8" name="순서도: 다중 문서 7">
            <a:extLst>
              <a:ext uri="{FF2B5EF4-FFF2-40B4-BE49-F238E27FC236}">
                <a16:creationId xmlns:a16="http://schemas.microsoft.com/office/drawing/2014/main" id="{652BC357-4AC5-8F80-04FE-17D2F7B36F03}"/>
              </a:ext>
            </a:extLst>
          </p:cNvPr>
          <p:cNvSpPr/>
          <p:nvPr/>
        </p:nvSpPr>
        <p:spPr>
          <a:xfrm>
            <a:off x="1347444" y="1899296"/>
            <a:ext cx="236302" cy="193778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B091C4-42F6-71F2-739B-8DCD624D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95" y="4347845"/>
            <a:ext cx="8593834" cy="166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140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DA135-7943-4B55-1527-D15A2E82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46" y="1257530"/>
            <a:ext cx="6490525" cy="29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118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43FDD-0399-45E4-3404-C3DBAF64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68" y="1797600"/>
            <a:ext cx="7626056" cy="3517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E6D32A-C72F-0575-209B-DF893D3C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68" y="1370276"/>
            <a:ext cx="6615297" cy="427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89432-B769-7F4C-30DD-247EC633258B}"/>
              </a:ext>
            </a:extLst>
          </p:cNvPr>
          <p:cNvSpPr txBox="1"/>
          <p:nvPr/>
        </p:nvSpPr>
        <p:spPr>
          <a:xfrm>
            <a:off x="9253001" y="2997536"/>
            <a:ext cx="1719798" cy="171861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입력 값은 다음과 같다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id : </a:t>
            </a:r>
            <a:r>
              <a:rPr lang="en-US" altLang="ko-KR" sz="1200" dirty="0" err="1"/>
              <a:t>daewonpk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name : </a:t>
            </a:r>
            <a:r>
              <a:rPr lang="ko-KR" altLang="en-US" sz="1200" dirty="0"/>
              <a:t>박대원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password : 12345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role : ADMIN</a:t>
            </a:r>
            <a:endParaRPr lang="ko-KR" altLang="en-US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A6F50C-CC10-1789-42D5-319C7612BFF8}"/>
              </a:ext>
            </a:extLst>
          </p:cNvPr>
          <p:cNvCxnSpPr>
            <a:cxnSpLocks/>
          </p:cNvCxnSpPr>
          <p:nvPr/>
        </p:nvCxnSpPr>
        <p:spPr>
          <a:xfrm>
            <a:off x="7369701" y="3706045"/>
            <a:ext cx="1834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2EE0F87C-D3FE-146F-A7AE-32D9EA6BE74B}"/>
              </a:ext>
            </a:extLst>
          </p:cNvPr>
          <p:cNvSpPr/>
          <p:nvPr/>
        </p:nvSpPr>
        <p:spPr>
          <a:xfrm>
            <a:off x="6624858" y="2924869"/>
            <a:ext cx="672175" cy="17912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04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2065E4-69BA-CCFC-A212-CB9C4533FBC9}"/>
              </a:ext>
            </a:extLst>
          </p:cNvPr>
          <p:cNvGrpSpPr/>
          <p:nvPr/>
        </p:nvGrpSpPr>
        <p:grpSpPr>
          <a:xfrm>
            <a:off x="1379547" y="1267057"/>
            <a:ext cx="8829393" cy="4533446"/>
            <a:chOff x="1379547" y="1267057"/>
            <a:chExt cx="8829393" cy="45334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79C1D6-6FC7-BD5C-4D30-4C47478BC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547" y="1267057"/>
              <a:ext cx="8829393" cy="45334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ECC7E47-F9AC-784C-EADC-E9A9F3465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7087" y="4587627"/>
              <a:ext cx="431822" cy="2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3677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C3D6A5-7368-25A8-8968-EC68D1D5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41" y="2161859"/>
            <a:ext cx="9019646" cy="2658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255CBF-AE75-9A8F-699F-D33DE9BB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63" y="1382335"/>
            <a:ext cx="9112870" cy="5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47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15B6D-AB23-AA3B-EB96-583E3651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95" y="2051790"/>
            <a:ext cx="9123939" cy="2750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A87A4F-CE2C-316F-5E97-C6BC6352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95" y="1306088"/>
            <a:ext cx="9056761" cy="5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826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FC4DC9-C437-C868-6FC9-AD8EF2A6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37" y="1870994"/>
            <a:ext cx="9470499" cy="2095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278B53-A413-9FBB-1141-9CDD8554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37" y="1360801"/>
            <a:ext cx="5644927" cy="425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04C474-D956-A1E0-3F12-FFAB240C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409" y="4174949"/>
            <a:ext cx="8637200" cy="5847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FF735BF-3029-D795-4DBD-BB17C1982EC2}"/>
              </a:ext>
            </a:extLst>
          </p:cNvPr>
          <p:cNvCxnSpPr>
            <a:cxnSpLocks/>
          </p:cNvCxnSpPr>
          <p:nvPr/>
        </p:nvCxnSpPr>
        <p:spPr>
          <a:xfrm flipV="1">
            <a:off x="3403264" y="3966105"/>
            <a:ext cx="0" cy="291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AB2E3E-2739-AEF6-FDE5-7DBC5CFDB6E8}"/>
              </a:ext>
            </a:extLst>
          </p:cNvPr>
          <p:cNvCxnSpPr/>
          <p:nvPr/>
        </p:nvCxnSpPr>
        <p:spPr>
          <a:xfrm>
            <a:off x="3148927" y="4487221"/>
            <a:ext cx="43600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E7FC98-70E3-A9FF-82EA-EE1CD784450F}"/>
              </a:ext>
            </a:extLst>
          </p:cNvPr>
          <p:cNvSpPr txBox="1"/>
          <p:nvPr/>
        </p:nvSpPr>
        <p:spPr>
          <a:xfrm>
            <a:off x="6558247" y="4814230"/>
            <a:ext cx="4220774" cy="8876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030A0"/>
                </a:solidFill>
              </a:rPr>
              <a:t># </a:t>
            </a:r>
            <a:r>
              <a:rPr lang="ko-KR" altLang="en-US" sz="1200" dirty="0" err="1">
                <a:solidFill>
                  <a:srgbClr val="7030A0"/>
                </a:solidFill>
              </a:rPr>
              <a:t>토큰값을</a:t>
            </a:r>
            <a:r>
              <a:rPr lang="ko-KR" altLang="en-US" sz="1200" dirty="0">
                <a:solidFill>
                  <a:srgbClr val="7030A0"/>
                </a:solidFill>
              </a:rPr>
              <a:t> 복사해서 상품 정보를 기입할 때 복사하여 사용한다</a:t>
            </a:r>
            <a:r>
              <a:rPr lang="en-US" altLang="ko-KR" sz="1200" dirty="0">
                <a:solidFill>
                  <a:srgbClr val="7030A0"/>
                </a:solidFill>
              </a:rPr>
              <a:t>. </a:t>
            </a:r>
            <a:r>
              <a:rPr lang="ko-KR" altLang="en-US" sz="1200" dirty="0" err="1">
                <a:solidFill>
                  <a:srgbClr val="7030A0"/>
                </a:solidFill>
              </a:rPr>
              <a:t>토큰값이</a:t>
            </a:r>
            <a:r>
              <a:rPr lang="ko-KR" altLang="en-US" sz="1200" dirty="0">
                <a:solidFill>
                  <a:srgbClr val="7030A0"/>
                </a:solidFill>
              </a:rPr>
              <a:t> 길어서 복사하기 힘들면 </a:t>
            </a:r>
            <a:r>
              <a:rPr lang="en-US" altLang="ko-KR" sz="1200" dirty="0">
                <a:solidFill>
                  <a:srgbClr val="7030A0"/>
                </a:solidFill>
              </a:rPr>
              <a:t>[Download]</a:t>
            </a:r>
            <a:r>
              <a:rPr lang="ko-KR" altLang="en-US" sz="1200" dirty="0">
                <a:solidFill>
                  <a:srgbClr val="7030A0"/>
                </a:solidFill>
              </a:rPr>
              <a:t>를 눌러서 다운로드 된 파일을 열어서 복사해 사용한다</a:t>
            </a:r>
            <a:r>
              <a:rPr lang="en-US" altLang="ko-KR" sz="1200" dirty="0">
                <a:solidFill>
                  <a:srgbClr val="7030A0"/>
                </a:solidFill>
              </a:rPr>
              <a:t>.</a:t>
            </a:r>
            <a:r>
              <a:rPr lang="ko-KR" altLang="en-US" sz="1200" dirty="0">
                <a:solidFill>
                  <a:srgbClr val="7030A0"/>
                </a:solidFill>
              </a:rPr>
              <a:t> 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3EB75B-D6D4-F5A3-69A1-7C14ADBAC3D9}"/>
              </a:ext>
            </a:extLst>
          </p:cNvPr>
          <p:cNvCxnSpPr/>
          <p:nvPr/>
        </p:nvCxnSpPr>
        <p:spPr>
          <a:xfrm flipV="1">
            <a:off x="10385404" y="3966105"/>
            <a:ext cx="139279" cy="793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917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F6F175-CA92-933D-74F1-C32BC119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61" y="1286278"/>
            <a:ext cx="6896130" cy="4599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502C1-FB14-39EC-7D85-E649B07C9558}"/>
              </a:ext>
            </a:extLst>
          </p:cNvPr>
          <p:cNvSpPr txBox="1"/>
          <p:nvPr/>
        </p:nvSpPr>
        <p:spPr>
          <a:xfrm>
            <a:off x="7266754" y="3940506"/>
            <a:ext cx="3936160" cy="163121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입력 값은 다음과 같다</a:t>
            </a: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.</a:t>
            </a:r>
          </a:p>
          <a:p>
            <a:pPr algn="l"/>
            <a:endParaRPr lang="en-US" altLang="ko-KR" sz="10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ko-KR" altLang="en-US" sz="1000" b="1" i="0" dirty="0">
                <a:solidFill>
                  <a:srgbClr val="3D4144"/>
                </a:solidFill>
                <a:effectLst/>
                <a:latin typeface="NanumSquareRound"/>
              </a:rPr>
              <a:t>헤더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X-AUTH-TOKEN : eyJhbGciOiJIUzI1Ni…(</a:t>
            </a:r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로그인 성공 후 발급받은 토큰</a:t>
            </a: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)</a:t>
            </a:r>
          </a:p>
          <a:p>
            <a:pPr algn="l"/>
            <a:endParaRPr lang="en-US" altLang="ko-KR" sz="10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en-US" altLang="ko-KR" sz="1000" b="1" i="0" dirty="0">
                <a:solidFill>
                  <a:srgbClr val="3D4144"/>
                </a:solidFill>
                <a:effectLst/>
                <a:latin typeface="NanumSquareRound"/>
              </a:rPr>
              <a:t>Body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name : </a:t>
            </a:r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공책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price : 2000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stock : 3500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251207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A5EBA-BC56-DCD7-60EF-D87A4E5F297D}"/>
              </a:ext>
            </a:extLst>
          </p:cNvPr>
          <p:cNvSpPr txBox="1"/>
          <p:nvPr/>
        </p:nvSpPr>
        <p:spPr>
          <a:xfrm>
            <a:off x="1378665" y="2396180"/>
            <a:ext cx="9244091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@ApiImplicitParams({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@ApiImplicitParam(name = "X-AUTH-TOKEN", value = "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로그인 성공 후 발급 받는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access_token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", required = true,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dataType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= "String",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paramType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= "header")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@PostMapping()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latin typeface="Consolas" panose="020B0609020204030204" pitchFamily="49" charset="0"/>
              </a:rPr>
              <a:t>createProduct</a:t>
            </a:r>
            <a:r>
              <a:rPr lang="en-US" altLang="ko-KR" sz="1200" dirty="0">
                <a:latin typeface="Consolas" panose="020B0609020204030204" pitchFamily="49" charset="0"/>
              </a:rPr>
              <a:t>(@RequestBody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long </a:t>
            </a:r>
            <a:r>
              <a:rPr lang="en-US" altLang="ko-KR" sz="1200" dirty="0" err="1">
                <a:latin typeface="Consolas" panose="020B0609020204030204" pitchFamily="49" charset="0"/>
              </a:rPr>
              <a:t>currentTime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System.currentTimeMillis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productService.saveProduct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createProduct</a:t>
            </a:r>
            <a:r>
              <a:rPr lang="en-US" altLang="ko-KR" sz="1200" dirty="0">
                <a:latin typeface="Consolas" panose="020B0609020204030204" pitchFamily="49" charset="0"/>
              </a:rPr>
              <a:t>] Response Time : {}</a:t>
            </a:r>
            <a:r>
              <a:rPr lang="en-US" altLang="ko-KR" sz="1200" dirty="0" err="1"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latin typeface="Consolas" panose="020B0609020204030204" pitchFamily="49" charset="0"/>
              </a:rPr>
              <a:t>", </a:t>
            </a:r>
            <a:r>
              <a:rPr lang="en-US" altLang="ko-KR" sz="1200" dirty="0" err="1">
                <a:latin typeface="Consolas" panose="020B0609020204030204" pitchFamily="49" charset="0"/>
              </a:rPr>
              <a:t>System.currentTimeMillis</a:t>
            </a:r>
            <a:r>
              <a:rPr lang="en-US" altLang="ko-KR" sz="1200" dirty="0">
                <a:latin typeface="Consolas" panose="020B0609020204030204" pitchFamily="49" charset="0"/>
              </a:rPr>
              <a:t>() - </a:t>
            </a:r>
            <a:r>
              <a:rPr lang="en-US" altLang="ko-KR" sz="1200" dirty="0" err="1">
                <a:latin typeface="Consolas" panose="020B0609020204030204" pitchFamily="49" charset="0"/>
              </a:rPr>
              <a:t>currentTime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ResponseEntity.status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HttpStatus.OK</a:t>
            </a:r>
            <a:r>
              <a:rPr lang="en-US" altLang="ko-KR" sz="1200" dirty="0">
                <a:latin typeface="Consolas" panose="020B0609020204030204" pitchFamily="49" charset="0"/>
              </a:rPr>
              <a:t>).body(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B076A-A5FC-5D0E-C161-5FC6D7C9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94" y="1299252"/>
            <a:ext cx="9107602" cy="596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05289B-053D-D06F-0D39-90841E11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681" y="1833281"/>
            <a:ext cx="2082907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320149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05E470-63D6-2BA4-5993-6DB5C255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20" y="1838908"/>
            <a:ext cx="8848761" cy="2589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42B99F-5B28-8D66-418F-63086CDB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20" y="4559359"/>
            <a:ext cx="8549502" cy="563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74F503-0849-8072-BADE-B6897D6A2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4" y="1351076"/>
            <a:ext cx="6751934" cy="4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44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9FF624-91AD-ED2E-F624-17730D7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01" y="1310491"/>
            <a:ext cx="9089224" cy="29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6226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548ACD-C2EB-9478-091F-12AAC8A6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9" y="1282326"/>
            <a:ext cx="9076240" cy="867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5D25B8-4612-4B52-E5F6-99162505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69" y="2149752"/>
            <a:ext cx="6194314" cy="37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521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8939ED-74EA-5647-DD7A-2246D817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04" y="1768243"/>
            <a:ext cx="9664661" cy="2464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F4A597-3192-4993-2386-A8239BEB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04" y="1279922"/>
            <a:ext cx="6438842" cy="4156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20AE6-38DD-B2B5-FBF9-0B617D07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539" y="4394717"/>
            <a:ext cx="6686894" cy="140342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C3B6C6-46CB-E0BB-03D8-51D372A349B4}"/>
              </a:ext>
            </a:extLst>
          </p:cNvPr>
          <p:cNvSpPr/>
          <p:nvPr/>
        </p:nvSpPr>
        <p:spPr>
          <a:xfrm>
            <a:off x="4713854" y="5193010"/>
            <a:ext cx="3130760" cy="4844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5352018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C646FD-45FF-3CC9-4319-F8B908F0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36" y="1293682"/>
            <a:ext cx="8963089" cy="60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68D73-9A48-44DB-1000-BC917D011606}"/>
              </a:ext>
            </a:extLst>
          </p:cNvPr>
          <p:cNvSpPr txBox="1"/>
          <p:nvPr/>
        </p:nvSpPr>
        <p:spPr>
          <a:xfrm>
            <a:off x="1453036" y="2020731"/>
            <a:ext cx="90374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@Component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CustomAuthenticationEntryPoint</a:t>
            </a:r>
            <a:r>
              <a:rPr lang="en-US" altLang="ko-KR" sz="1200" dirty="0">
                <a:latin typeface="Consolas" panose="020B0609020204030204" pitchFamily="49" charset="0"/>
              </a:rPr>
              <a:t> implements </a:t>
            </a:r>
            <a:r>
              <a:rPr lang="en-US" altLang="ko-KR" sz="1200" dirty="0" err="1">
                <a:latin typeface="Consolas" panose="020B0609020204030204" pitchFamily="49" charset="0"/>
              </a:rPr>
              <a:t>AuthenticationEntryPoint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CustomAuthenticationEntryPoint.class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void commence(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AuthenticationException</a:t>
            </a:r>
            <a:r>
              <a:rPr lang="en-US" altLang="ko-KR" sz="1200" dirty="0">
                <a:latin typeface="Consolas" panose="020B0609020204030204" pitchFamily="49" charset="0"/>
              </a:rPr>
              <a:t> e)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IOException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ServletException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LOGGER.info("[commence] </a:t>
            </a:r>
            <a:r>
              <a:rPr lang="ko-KR" altLang="en-US" sz="1200" dirty="0">
                <a:latin typeface="Consolas" panose="020B0609020204030204" pitchFamily="49" charset="0"/>
              </a:rPr>
              <a:t>인증 실패로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response.sendError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발생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entryPointErrorResponse.setMsg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인증이 실패하였습니다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.");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httpServletResponse.setStatus</a:t>
            </a:r>
            <a:r>
              <a:rPr lang="en-US" altLang="ko-KR" sz="1200" dirty="0">
                <a:latin typeface="Consolas" panose="020B0609020204030204" pitchFamily="49" charset="0"/>
              </a:rPr>
              <a:t>(401);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httpServletResponse.setContentType</a:t>
            </a:r>
            <a:r>
              <a:rPr lang="en-US" altLang="ko-KR" sz="1200" dirty="0">
                <a:latin typeface="Consolas" panose="020B0609020204030204" pitchFamily="49" charset="0"/>
              </a:rPr>
              <a:t>("application/</a:t>
            </a:r>
            <a:r>
              <a:rPr lang="en-US" altLang="ko-KR" sz="1200" dirty="0" err="1">
                <a:latin typeface="Consolas" panose="020B0609020204030204" pitchFamily="49" charset="0"/>
              </a:rPr>
              <a:t>json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httpServletResponse.setCharacterEncoding</a:t>
            </a:r>
            <a:r>
              <a:rPr lang="en-US" altLang="ko-KR" sz="1200" dirty="0">
                <a:latin typeface="Consolas" panose="020B0609020204030204" pitchFamily="49" charset="0"/>
              </a:rPr>
              <a:t>("utf-8");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httpServletResponse.getWriter</a:t>
            </a:r>
            <a:r>
              <a:rPr lang="en-US" altLang="ko-KR" sz="1200" dirty="0">
                <a:latin typeface="Consolas" panose="020B0609020204030204" pitchFamily="49" charset="0"/>
              </a:rPr>
              <a:t>().write(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objectMapper.writeValueAsString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DA9803-8EB5-FB2F-4041-E69D645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895" y="1785884"/>
            <a:ext cx="2355971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912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10.1 </a:t>
            </a:r>
            <a:r>
              <a:rPr lang="ko-KR" altLang="en-US" sz="1400" b="1" dirty="0">
                <a:solidFill>
                  <a:srgbClr val="7030A0"/>
                </a:solidFill>
              </a:rPr>
              <a:t>일반적인 애플리케이션 유효성 검사의 문제점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10.2 Hibernate Validator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부트에서의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 </a:t>
            </a:r>
            <a:r>
              <a:rPr lang="ko-KR" altLang="en-US" sz="1400" b="1" dirty="0">
                <a:solidFill>
                  <a:srgbClr val="7030A0"/>
                </a:solidFill>
              </a:rPr>
              <a:t>예외 처리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42E446-F83D-C07A-C563-EEEBF82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65" y="1130138"/>
            <a:ext cx="3846546" cy="24223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FA0A28-EA02-5322-3D66-A73D6801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45" y="3947599"/>
            <a:ext cx="2660787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8B338-383B-AD30-D333-C1A7B37E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28" y="1294716"/>
            <a:ext cx="7175786" cy="4373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3C2540-7959-38D8-C923-90A56B23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953" y="4633717"/>
            <a:ext cx="6199909" cy="103416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9960970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3B9FB-60AA-91C2-C310-09F9EDE0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65" y="1336252"/>
            <a:ext cx="6606399" cy="28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59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B4FAB-D05B-1B38-2D02-E94DCF18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91" y="1297313"/>
            <a:ext cx="9070578" cy="8766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7F1116-B690-6D63-F805-DD199887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91" y="2173970"/>
            <a:ext cx="7718787" cy="36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967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2BF014-C0C6-691F-D20F-5912520C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73" y="1707687"/>
            <a:ext cx="8470098" cy="1124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03CA65-4974-F19F-F54E-9A7003DC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23" y="1332441"/>
            <a:ext cx="6446732" cy="375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48EE0E-6C98-6E5B-E45F-7450D37E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23" y="3053754"/>
            <a:ext cx="3139077" cy="3752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06AA53-850C-C332-7AC6-71C5CE99E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23" y="3464030"/>
            <a:ext cx="7177939" cy="21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8952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65B206-E831-ECF9-EF5D-25B205B8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15" y="1258594"/>
            <a:ext cx="7510692" cy="4490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DE948C-F640-48B5-7741-F28AB8D5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4" y="1707687"/>
            <a:ext cx="9148414" cy="12959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1A6F05-75E0-24CE-4739-2A98E1F1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4" y="3092433"/>
            <a:ext cx="7150668" cy="360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977BB2-A1BA-0195-B1EB-71CD3E4FC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64" y="3541526"/>
            <a:ext cx="7466113" cy="24117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B94DED-B920-2273-C18F-8A71AC9C60B8}"/>
              </a:ext>
            </a:extLst>
          </p:cNvPr>
          <p:cNvSpPr txBox="1"/>
          <p:nvPr/>
        </p:nvSpPr>
        <p:spPr>
          <a:xfrm>
            <a:off x="7157753" y="4286779"/>
            <a:ext cx="3936160" cy="163121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입력 값은 다음과 같다</a:t>
            </a: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.</a:t>
            </a:r>
          </a:p>
          <a:p>
            <a:pPr algn="l"/>
            <a:endParaRPr lang="en-US" altLang="ko-KR" sz="10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ko-KR" altLang="en-US" sz="1000" b="1" i="0" dirty="0">
                <a:solidFill>
                  <a:srgbClr val="3D4144"/>
                </a:solidFill>
                <a:effectLst/>
                <a:latin typeface="NanumSquareRound"/>
              </a:rPr>
              <a:t>헤더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X-AUTH-TOKEN : eyJhbGciOiJIUzI1Ni…(</a:t>
            </a:r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로그인 성공 후 발급받은 토큰</a:t>
            </a: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)</a:t>
            </a:r>
          </a:p>
          <a:p>
            <a:pPr algn="l"/>
            <a:endParaRPr lang="en-US" altLang="ko-KR" sz="10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en-US" altLang="ko-KR" sz="1000" b="1" i="0" dirty="0">
                <a:solidFill>
                  <a:srgbClr val="3D4144"/>
                </a:solidFill>
                <a:effectLst/>
                <a:latin typeface="NanumSquareRound"/>
              </a:rPr>
              <a:t>Body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name : </a:t>
            </a:r>
            <a:r>
              <a:rPr lang="ko-KR" altLang="en-US" sz="1000" dirty="0">
                <a:solidFill>
                  <a:srgbClr val="3D4144"/>
                </a:solidFill>
                <a:latin typeface="NanumSquareRound"/>
              </a:rPr>
              <a:t>노트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price : 2000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stock : 2500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9079846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711DA-7F78-546D-0726-44ACE98E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62" y="1736757"/>
            <a:ext cx="8632146" cy="1365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D3041B-B71B-2D7E-BC63-13E9B681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62" y="1298986"/>
            <a:ext cx="8203419" cy="342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6740A-9C52-99FF-F647-94B86448EE25}"/>
              </a:ext>
            </a:extLst>
          </p:cNvPr>
          <p:cNvSpPr txBox="1"/>
          <p:nvPr/>
        </p:nvSpPr>
        <p:spPr>
          <a:xfrm>
            <a:off x="1050324" y="3265246"/>
            <a:ext cx="10515600" cy="133882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유효 체크 시작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getAuthentication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인증 정보 조회 시작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기발 회원 구별 정보 추출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기반 회원 구별 정보 추출 완료</a:t>
            </a:r>
            <a:r>
              <a:rPr lang="en-US" altLang="ko-KR" sz="900" dirty="0">
                <a:latin typeface="Consolas" panose="020B0609020204030204" pitchFamily="49" charset="0"/>
              </a:rPr>
              <a:t>, info : philia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com.springboot.security.service.impl.UserDetailsServiceImpl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loadUserByUsername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en-US" altLang="ko-KR" sz="900" dirty="0" err="1">
                <a:latin typeface="Consolas" panose="020B0609020204030204" pitchFamily="49" charset="0"/>
              </a:rPr>
              <a:t>loadUserByUsername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latin typeface="Consolas" panose="020B0609020204030204" pitchFamily="49" charset="0"/>
              </a:rPr>
              <a:t>수행</a:t>
            </a:r>
            <a:r>
              <a:rPr lang="en-US" altLang="ko-KR" sz="900" dirty="0">
                <a:latin typeface="Consolas" panose="020B0609020204030204" pitchFamily="49" charset="0"/>
              </a:rPr>
              <a:t>, username : philia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getAuthentication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인증 정보 조회 완료</a:t>
            </a:r>
            <a:r>
              <a:rPr lang="en-US" altLang="ko-KR" sz="900" dirty="0"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UserName</a:t>
            </a:r>
            <a:r>
              <a:rPr lang="en-US" altLang="ko-KR" sz="900" dirty="0">
                <a:latin typeface="Consolas" panose="020B0609020204030204" pitchFamily="49" charset="0"/>
              </a:rPr>
              <a:t> : philia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com.springboot.security.config.security.JwtAuthenticationFilter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900" dirty="0">
                <a:latin typeface="Consolas" panose="020B0609020204030204" pitchFamily="49" charset="0"/>
              </a:rPr>
              <a:t>] token </a:t>
            </a:r>
            <a:r>
              <a:rPr lang="ko-KR" altLang="en-US" sz="900" dirty="0">
                <a:latin typeface="Consolas" panose="020B0609020204030204" pitchFamily="49" charset="0"/>
              </a:rPr>
              <a:t>값 유효성 체크 완료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com.springboot.security.config.security.CustomAccessDeniedHandler [handle] </a:t>
            </a:r>
            <a:r>
              <a:rPr lang="ko-KR" altLang="en-US" sz="900" dirty="0">
                <a:latin typeface="Consolas" panose="020B0609020204030204" pitchFamily="49" charset="0"/>
              </a:rPr>
              <a:t>접근이 막혔을 경우 경로 </a:t>
            </a:r>
            <a:r>
              <a:rPr lang="ko-KR" altLang="en-US" sz="900" dirty="0" err="1">
                <a:latin typeface="Consolas" panose="020B0609020204030204" pitchFamily="49" charset="0"/>
              </a:rPr>
              <a:t>리다이렉트</a:t>
            </a:r>
            <a:endParaRPr lang="ko-KR" altLang="en-US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[ERROR] [http-nio-8080-exec-5]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com.springboot.security.controller.SignController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ExceptionHandler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latin typeface="Consolas" panose="020B0609020204030204" pitchFamily="49" charset="0"/>
              </a:rPr>
              <a:t>호출</a:t>
            </a:r>
            <a:r>
              <a:rPr lang="en-US" altLang="ko-KR" sz="900" dirty="0">
                <a:latin typeface="Consolas" panose="020B0609020204030204" pitchFamily="49" charset="0"/>
              </a:rPr>
              <a:t>, null, </a:t>
            </a:r>
            <a:r>
              <a:rPr lang="ko-KR" altLang="en-US" sz="900" dirty="0">
                <a:latin typeface="Consolas" panose="020B0609020204030204" pitchFamily="49" charset="0"/>
              </a:rPr>
              <a:t>접근이 금지되었습니다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70E43B-24F0-AC2B-6743-717FD9BCF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662" y="4763822"/>
            <a:ext cx="8740096" cy="5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613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511058-7641-2F16-6F6D-4EAB4301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04" y="1304874"/>
            <a:ext cx="9229966" cy="22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10.3.4 @Validated </a:t>
            </a:r>
            <a:r>
              <a:rPr lang="ko-KR" altLang="en-US" sz="1400" b="1">
                <a:solidFill>
                  <a:srgbClr val="7030A0"/>
                </a:solidFill>
              </a:rPr>
              <a:t>활용</a:t>
            </a:r>
            <a:r>
              <a:rPr lang="en-US" altLang="ko-KR" sz="1400" b="1">
                <a:solidFill>
                  <a:srgbClr val="7030A0"/>
                </a:solidFill>
              </a:rPr>
              <a:t>(</a:t>
            </a:r>
            <a:r>
              <a:rPr lang="ko-KR" altLang="en-US" sz="1400" b="1">
                <a:solidFill>
                  <a:srgbClr val="7030A0"/>
                </a:solidFill>
              </a:rPr>
              <a:t>스프링에서 지원</a:t>
            </a:r>
            <a:r>
              <a:rPr lang="en-US" altLang="ko-KR" sz="1400" b="1">
                <a:solidFill>
                  <a:srgbClr val="7030A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0101" y="1337462"/>
            <a:ext cx="9216907" cy="1610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635743" y="3105834"/>
            <a:ext cx="372784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interface ValidationGroup1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35743" y="3909745"/>
            <a:ext cx="372784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interface ValidationGroup2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3490" y="3197078"/>
            <a:ext cx="2552831" cy="61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5743" y="4793596"/>
            <a:ext cx="7125066" cy="876345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3825124" y="2589637"/>
            <a:ext cx="10330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769582" y="5098744"/>
            <a:ext cx="2282026" cy="1068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77C069C-F324-113E-7BD0-DADABC97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54" y="1322134"/>
            <a:ext cx="6183394" cy="440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10.3.4 @Validated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E99D9-BC66-D4C1-E39B-0A92FF9345F9}"/>
              </a:ext>
            </a:extLst>
          </p:cNvPr>
          <p:cNvSpPr txBox="1"/>
          <p:nvPr/>
        </p:nvSpPr>
        <p:spPr>
          <a:xfrm>
            <a:off x="1573996" y="1726330"/>
            <a:ext cx="7006916" cy="48320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@Builder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@NotBlank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@Email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email;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@Pattern(regexp = "01(?:0|1|[6-9])[.-]?(\\d{3}|\\d{4})[.-]?(\\d{4})$")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</a:t>
            </a:r>
            <a:r>
              <a:rPr lang="en-US" altLang="ko-KR" sz="11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@Min(value = 20, groups = ValidationGroup1.class) 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@Max(value = 40, groups = ValidationGroup1.class)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int age;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@Size(min = 0, max = 40)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description;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@Positive(groups = ValidationGroup2.class)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int count;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@AssertTrue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</a:t>
            </a:r>
            <a:r>
              <a:rPr lang="en-US" altLang="ko-KR" sz="1100" dirty="0" err="1">
                <a:latin typeface="Consolas" panose="020B0609020204030204" pitchFamily="49" charset="0"/>
              </a:rPr>
              <a:t>boolean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4E695F-021F-FE8A-271B-A4DED4C6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541" y="1866169"/>
            <a:ext cx="2368672" cy="1117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7235A9-2657-2592-6970-7FA324112198}"/>
              </a:ext>
            </a:extLst>
          </p:cNvPr>
          <p:cNvSpPr txBox="1"/>
          <p:nvPr/>
        </p:nvSpPr>
        <p:spPr>
          <a:xfrm>
            <a:off x="6537367" y="4241322"/>
            <a:ext cx="4358652" cy="107965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이 전 코드와 비교했을 때 수정된 부분은 </a:t>
            </a:r>
            <a:r>
              <a:rPr lang="en-US" altLang="ko-KR" sz="1100" dirty="0">
                <a:latin typeface="+mn-ea"/>
              </a:rPr>
              <a:t>@Min, @Max </a:t>
            </a:r>
            <a:r>
              <a:rPr lang="ko-KR" altLang="en-US" sz="1100" dirty="0" err="1">
                <a:latin typeface="+mn-ea"/>
              </a:rPr>
              <a:t>어노테이션이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groups </a:t>
            </a:r>
            <a:r>
              <a:rPr lang="ko-KR" altLang="en-US" sz="1100" dirty="0">
                <a:latin typeface="+mn-ea"/>
              </a:rPr>
              <a:t>속성을 사용해 </a:t>
            </a:r>
            <a:r>
              <a:rPr lang="en-US" altLang="ko-KR" sz="1100" dirty="0">
                <a:latin typeface="+mn-ea"/>
              </a:rPr>
              <a:t>ValidationGroup1 </a:t>
            </a:r>
            <a:r>
              <a:rPr lang="ko-KR" altLang="en-US" sz="1100" dirty="0">
                <a:latin typeface="+mn-ea"/>
              </a:rPr>
              <a:t>그룹을 설정하고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ValidationGroup2</a:t>
            </a:r>
            <a:r>
              <a:rPr lang="ko-KR" altLang="en-US" sz="1100" dirty="0">
                <a:latin typeface="+mn-ea"/>
              </a:rPr>
              <a:t>를 설정했다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 설정을 통해 어느 그룹에 맞춰 유효성 검사를 실시할 것인지 지정한 것이다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12447-AF48-C489-2D3A-EEC929E0919C}"/>
              </a:ext>
            </a:extLst>
          </p:cNvPr>
          <p:cNvSpPr txBox="1"/>
          <p:nvPr/>
        </p:nvSpPr>
        <p:spPr>
          <a:xfrm>
            <a:off x="7866854" y="3190596"/>
            <a:ext cx="3029166" cy="76944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@Data </a:t>
            </a:r>
            <a:r>
              <a:rPr lang="ko-KR" altLang="en-US" sz="1100" dirty="0" err="1"/>
              <a:t>어노테이션을</a:t>
            </a:r>
            <a:r>
              <a:rPr lang="ko-KR" altLang="en-US" sz="1100" dirty="0"/>
              <a:t> 활용하면 </a:t>
            </a:r>
            <a:r>
              <a:rPr lang="en-US" altLang="ko-KR" sz="1100" dirty="0"/>
              <a:t>@ToString, @EqualsAndHashCode, @Getter, @Setter, @RequiredArgsConstructor</a:t>
            </a:r>
            <a:r>
              <a:rPr lang="ko-KR" altLang="en-US" sz="1100" dirty="0"/>
              <a:t>를 자동완성 시켜준다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3910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10.3.4 @Validated </a:t>
            </a:r>
            <a:r>
              <a:rPr lang="ko-KR" altLang="en-US" sz="1400" b="1">
                <a:solidFill>
                  <a:srgbClr val="7030A0"/>
                </a:solidFill>
              </a:rPr>
              <a:t>활용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3770" y="1322274"/>
            <a:ext cx="9464871" cy="665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696392" y="2065057"/>
            <a:ext cx="8498573" cy="37432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@RestController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@RequestMapping("/validation")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ValidationController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LoggerFactory.getLogger(ValidationController.class);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@PostMapping("/valid")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checkValidationByValid</a:t>
            </a:r>
            <a:r>
              <a:rPr lang="en-US" altLang="ko-KR" sz="1200"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 </a:t>
            </a:r>
            <a:r>
              <a:rPr lang="en-US" altLang="ko-KR" sz="1200">
                <a:latin typeface="Consolas"/>
              </a:rPr>
              <a:t>@RequestBody ValidRequestDto validRequestDto)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LOGGER.info(validRequestDto.toString());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ResponseEntity.status(HttpStatus.OK).body(validRequestDto.toString());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70C0"/>
                </a:solidFill>
                <a:latin typeface="Consolas"/>
              </a:rPr>
              <a:t>    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@PostMapping("/validated")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@Validated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 @RequestBody ValidatedRequestDto validatedRequestDto){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LOGGER.info(validatedRequestDto.toString());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return ResponseEntity.status(HttpStatus.OK).body(validatedRequestDto.toString());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}</a:t>
            </a:r>
            <a:endParaRPr lang="en-US" altLang="ko-KR" sz="1200">
              <a:solidFill>
                <a:srgbClr val="0070C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9076" y="4309136"/>
            <a:ext cx="246930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latin typeface="Consolas"/>
              </a:rPr>
              <a:t>기존 코드 </a:t>
            </a:r>
            <a:r>
              <a:rPr lang="en-US" altLang="ko-KR" sz="1100">
                <a:latin typeface="Consolas"/>
              </a:rPr>
              <a:t> @PostMapping("/valid") </a:t>
            </a:r>
            <a:r>
              <a:rPr lang="ko-KR" altLang="en-US" sz="1100">
                <a:latin typeface="Consolas"/>
              </a:rPr>
              <a:t>아래에 다음 코드를 추가한다</a:t>
            </a:r>
            <a:r>
              <a:rPr lang="en-US" altLang="ko-KR" sz="1100">
                <a:latin typeface="Consolas"/>
              </a:rPr>
              <a:t>.</a:t>
            </a:r>
            <a:endParaRPr lang="ko-KR" altLang="en-US" sz="1100">
              <a:latin typeface="Consola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5256" y="1940829"/>
            <a:ext cx="2413124" cy="584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10.3.4 @Validated </a:t>
            </a:r>
            <a:r>
              <a:rPr lang="ko-KR" altLang="en-US" sz="1400" b="1">
                <a:solidFill>
                  <a:srgbClr val="7030A0"/>
                </a:solidFill>
              </a:rPr>
              <a:t>활용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sp>
        <p:nvSpPr>
          <p:cNvPr id="6" name="TextBox 5"/>
          <p:cNvSpPr txBox="1"/>
          <p:nvPr/>
        </p:nvSpPr>
        <p:spPr>
          <a:xfrm>
            <a:off x="1519301" y="1394101"/>
            <a:ext cx="8960674" cy="42999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@PostMapping("/validated/group1")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checkValidation1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@Validated(ValidationGroup1.class)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 @RequestBody ValidatedRequestDto validatedRequestDto) {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LOGGER.info(validatedRequestDto.toString());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return ResponseEntity.status(HttpStatus.OK).body(validatedRequestDto.toString());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solidFill>
                <a:srgbClr val="0000FF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@PostMapping("/validated/group2")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checkValidation2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@Validated(ValidationGroup2.class)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 @RequestBody ValidatedRequestDto validatedRequestDto) {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LOGGER.info(validatedRequestDto.toString());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return ResponseEntity.status(HttpStatus.OK).body(validatedRequestDto.toString());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solidFill>
                <a:srgbClr val="0000FF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@PostMapping("/validated/all-group")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checkValidation3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@Validated({ValidationGroup1.class,</a:t>
            </a:r>
            <a:endParaRPr lang="en-US" altLang="ko-KR" sz="1200">
              <a:solidFill>
                <a:srgbClr val="0000FF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ValidationGroup2.class})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 @RequestBody ValidatedRequestDto validatedRequestDto) {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LOGGER.info(validatedRequestDto.toString());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return ResponseEntity.status(HttpStatus.OK).body(validatedRequestDto.toString());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0747" y="5548638"/>
            <a:ext cx="5866411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Consolas"/>
              </a:rPr>
              <a:t>앞선 예제에서는 </a:t>
            </a:r>
            <a:r>
              <a:rPr lang="en-US" altLang="ko-KR" sz="1200">
                <a:latin typeface="Consolas"/>
              </a:rPr>
              <a:t>@Validated </a:t>
            </a:r>
            <a:r>
              <a:rPr lang="ko-KR" altLang="en-US" sz="1200">
                <a:latin typeface="Consolas"/>
              </a:rPr>
              <a:t>어노테이션에 속성을 지정하지 않고 지금 예제에서는 </a:t>
            </a:r>
            <a:r>
              <a:rPr lang="en-US" altLang="ko-KR" sz="1200">
                <a:latin typeface="Consolas"/>
              </a:rPr>
              <a:t>ValidationGroup1, ValidationGroup2</a:t>
            </a:r>
            <a:r>
              <a:rPr lang="ko-KR" altLang="en-US" sz="1200">
                <a:latin typeface="Consolas"/>
              </a:rPr>
              <a:t>를 그룹으로 지정했다</a:t>
            </a:r>
            <a:r>
              <a:rPr lang="en-US" altLang="ko-KR" sz="1200">
                <a:latin typeface="Consolas"/>
              </a:rPr>
              <a:t>. </a:t>
            </a:r>
            <a:r>
              <a:rPr lang="ko-KR" altLang="en-US" sz="1200">
                <a:latin typeface="Consolas"/>
              </a:rPr>
              <a:t>마지막으로 두 그룹을 모두 지정했다</a:t>
            </a:r>
            <a:r>
              <a:rPr lang="en-US" altLang="ko-KR" sz="1200">
                <a:latin typeface="Consola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10.3.4 @Validated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7107F8-3620-B9BF-81C1-CC32C27C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98" y="1644469"/>
            <a:ext cx="5608532" cy="4277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7A0B4F-FD6B-9F6A-C527-E3A8B3FD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98" y="1276150"/>
            <a:ext cx="3130711" cy="3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10.3.4 @Validated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ED181-6303-5DDD-6359-F6448721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14" y="1284785"/>
            <a:ext cx="9365139" cy="666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51C05-8058-327D-7112-F63E16A24614}"/>
              </a:ext>
            </a:extLst>
          </p:cNvPr>
          <p:cNvSpPr txBox="1"/>
          <p:nvPr/>
        </p:nvSpPr>
        <p:spPr>
          <a:xfrm>
            <a:off x="1607613" y="5106187"/>
            <a:ext cx="9169243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Consolas" panose="020B0609020204030204" pitchFamily="49" charset="0"/>
              </a:rPr>
              <a:t>[Field error in object '</a:t>
            </a:r>
            <a:r>
              <a:rPr lang="en-US" altLang="ko-KR" sz="800" b="1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800" b="1" dirty="0">
                <a:latin typeface="Consolas" panose="020B0609020204030204" pitchFamily="49" charset="0"/>
              </a:rPr>
              <a:t>' on field 'age': rejected value [-1]; codes [</a:t>
            </a:r>
            <a:r>
              <a:rPr lang="en-US" altLang="ko-KR" sz="800" b="1" dirty="0" err="1">
                <a:latin typeface="Consolas" panose="020B0609020204030204" pitchFamily="49" charset="0"/>
              </a:rPr>
              <a:t>Min.validatedRequestDto.age,Min.age,Min.int,Min</a:t>
            </a:r>
            <a:r>
              <a:rPr lang="en-US" altLang="ko-KR" sz="800" b="1" dirty="0">
                <a:latin typeface="Consolas" panose="020B0609020204030204" pitchFamily="49" charset="0"/>
              </a:rPr>
              <a:t>]; arguments [org.springframework.context.support.DefaultMessageSourceResolvable: codes [</a:t>
            </a:r>
            <a:r>
              <a:rPr lang="en-US" altLang="ko-KR" sz="800" b="1" dirty="0" err="1">
                <a:latin typeface="Consolas" panose="020B0609020204030204" pitchFamily="49" charset="0"/>
              </a:rPr>
              <a:t>validatedRequestDto.age,age</a:t>
            </a:r>
            <a:r>
              <a:rPr lang="en-US" altLang="ko-KR" sz="800" b="1" dirty="0">
                <a:latin typeface="Consolas" panose="020B0609020204030204" pitchFamily="49" charset="0"/>
              </a:rPr>
              <a:t>]; arguments []; default message [age],20]; default message </a:t>
            </a:r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[20 </a:t>
            </a:r>
            <a:r>
              <a:rPr lang="ko-KR" altLang="en-US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이상이어야 합니다</a:t>
            </a:r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]] </a:t>
            </a:r>
            <a:r>
              <a:rPr lang="en-US" altLang="ko-KR" sz="800" b="1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E99D9-BC66-D4C1-E39B-0A92FF9345F9}"/>
              </a:ext>
            </a:extLst>
          </p:cNvPr>
          <p:cNvSpPr txBox="1"/>
          <p:nvPr/>
        </p:nvSpPr>
        <p:spPr>
          <a:xfrm>
            <a:off x="1747217" y="1951164"/>
            <a:ext cx="4293671" cy="161582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"age":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</a:t>
            </a:r>
            <a:r>
              <a:rPr lang="en-US" altLang="ko-KR" sz="11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100" dirty="0">
                <a:latin typeface="Consolas" panose="020B0609020204030204" pitchFamily="49" charset="0"/>
              </a:rPr>
              <a:t>": true,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"count":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"description": "Validation </a:t>
            </a:r>
            <a:r>
              <a:rPr lang="ko-KR" altLang="en-US" sz="1100" dirty="0">
                <a:latin typeface="Consolas" panose="020B0609020204030204" pitchFamily="49" charset="0"/>
              </a:rPr>
              <a:t>실습 데이터입니다</a:t>
            </a:r>
            <a:r>
              <a:rPr lang="en-US" altLang="ko-KR" sz="1100" dirty="0">
                <a:latin typeface="Consolas" panose="020B0609020204030204" pitchFamily="49" charset="0"/>
              </a:rPr>
              <a:t>.",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"email": "flature@wikibooks.co.kr",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"name": 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</a:t>
            </a:r>
            <a:r>
              <a:rPr lang="en-US" altLang="ko-KR" sz="11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100" dirty="0">
                <a:latin typeface="Consolas" panose="020B0609020204030204" pitchFamily="49" charset="0"/>
              </a:rPr>
              <a:t>": "010-1234-5678"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00040-9BEA-B60A-D3F8-2696DD1A3B9D}"/>
              </a:ext>
            </a:extLst>
          </p:cNvPr>
          <p:cNvGrpSpPr/>
          <p:nvPr/>
        </p:nvGrpSpPr>
        <p:grpSpPr>
          <a:xfrm>
            <a:off x="1607613" y="3638590"/>
            <a:ext cx="8918457" cy="1380140"/>
            <a:chOff x="1607613" y="3638590"/>
            <a:chExt cx="8918457" cy="13801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D3AAF1-35A9-6911-EAAF-2E85B406E732}"/>
                </a:ext>
              </a:extLst>
            </p:cNvPr>
            <p:cNvGrpSpPr/>
            <p:nvPr/>
          </p:nvGrpSpPr>
          <p:grpSpPr>
            <a:xfrm>
              <a:off x="1607613" y="3638590"/>
              <a:ext cx="8918457" cy="1380140"/>
              <a:chOff x="1607614" y="4004963"/>
              <a:chExt cx="8204622" cy="118751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928D408-F986-CA01-59A6-9A6A0672F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7614" y="4004963"/>
                <a:ext cx="8204622" cy="1187511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2EFB285-D4D5-52B1-5DC7-B41323B95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9972" y="4909988"/>
                <a:ext cx="177809" cy="19686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D6B2086-449B-0E8F-C498-84A992B01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2050" y="4914727"/>
                <a:ext cx="184159" cy="228612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897227-5584-15EE-AB8C-65AC9E545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996" y="3956299"/>
              <a:ext cx="196098" cy="266693"/>
            </a:xfrm>
            <a:prstGeom prst="rect">
              <a:avLst/>
            </a:prstGeom>
          </p:spPr>
        </p:pic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B01253-7EBD-2F49-C088-1A95F8119866}"/>
              </a:ext>
            </a:extLst>
          </p:cNvPr>
          <p:cNvCxnSpPr/>
          <p:nvPr/>
        </p:nvCxnSpPr>
        <p:spPr>
          <a:xfrm flipV="1">
            <a:off x="3621266" y="4178384"/>
            <a:ext cx="6842861" cy="446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FBDF73-B143-C62E-D256-DFC8E3DEEDEA}"/>
              </a:ext>
            </a:extLst>
          </p:cNvPr>
          <p:cNvCxnSpPr/>
          <p:nvPr/>
        </p:nvCxnSpPr>
        <p:spPr>
          <a:xfrm>
            <a:off x="1683465" y="4475110"/>
            <a:ext cx="23980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509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10.3.4 @Validated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E99D9-BC66-D4C1-E39B-0A92FF9345F9}"/>
              </a:ext>
            </a:extLst>
          </p:cNvPr>
          <p:cNvSpPr txBox="1"/>
          <p:nvPr/>
        </p:nvSpPr>
        <p:spPr>
          <a:xfrm>
            <a:off x="1467593" y="2490270"/>
            <a:ext cx="9256814" cy="830997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Consolas" panose="020B0609020204030204" pitchFamily="49" charset="0"/>
              </a:rPr>
              <a:t>com.springboot.valid_exception.controller.ValidationController.checkValidation3(</a:t>
            </a:r>
            <a:r>
              <a:rPr lang="en-US" altLang="ko-KR" sz="800" dirty="0" err="1">
                <a:latin typeface="Consolas" panose="020B0609020204030204" pitchFamily="49" charset="0"/>
              </a:rPr>
              <a:t>com.springboot.valid_exception.data.dto.ValidatedRequestDto</a:t>
            </a:r>
            <a:r>
              <a:rPr lang="en-US" altLang="ko-KR" sz="800" dirty="0">
                <a:latin typeface="Consolas" panose="020B0609020204030204" pitchFamily="49" charset="0"/>
              </a:rPr>
              <a:t>) 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with 2 errors</a:t>
            </a:r>
            <a:r>
              <a:rPr lang="en-US" altLang="ko-KR" sz="800" dirty="0">
                <a:latin typeface="Consolas" panose="020B0609020204030204" pitchFamily="49" charset="0"/>
              </a:rPr>
              <a:t>: [Field error in object '</a:t>
            </a:r>
            <a:r>
              <a:rPr lang="en-US" altLang="ko-KR" sz="8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800" dirty="0">
                <a:latin typeface="Consolas" panose="020B0609020204030204" pitchFamily="49" charset="0"/>
              </a:rPr>
              <a:t>' on field 'count': rejected value [-1]; codes [Positive.validatedRequestDto.count,Positive.count,Positive.int,Positive]; arguments [org.springframework.context.support.DefaultMessageSourceResolvable: codes [</a:t>
            </a:r>
            <a:r>
              <a:rPr lang="en-US" altLang="ko-KR" sz="800" dirty="0" err="1">
                <a:latin typeface="Consolas" panose="020B0609020204030204" pitchFamily="49" charset="0"/>
              </a:rPr>
              <a:t>validatedRequestDto.count,count</a:t>
            </a:r>
            <a:r>
              <a:rPr lang="en-US" altLang="ko-KR" sz="800" dirty="0">
                <a:latin typeface="Consolas" panose="020B0609020204030204" pitchFamily="49" charset="0"/>
              </a:rPr>
              <a:t>]; arguments []; default message [count]]; default message 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[0</a:t>
            </a:r>
            <a:r>
              <a:rPr lang="ko-KR" altLang="en-US" sz="800" dirty="0">
                <a:solidFill>
                  <a:srgbClr val="FF0000"/>
                </a:solidFill>
                <a:latin typeface="Consolas" panose="020B0609020204030204" pitchFamily="49" charset="0"/>
              </a:rPr>
              <a:t>보다 커야 합니다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]] </a:t>
            </a:r>
            <a:r>
              <a:rPr lang="en-US" altLang="ko-KR" sz="800" dirty="0">
                <a:latin typeface="Consolas" panose="020B0609020204030204" pitchFamily="49" charset="0"/>
              </a:rPr>
              <a:t>[Field error in object '</a:t>
            </a:r>
            <a:r>
              <a:rPr lang="en-US" altLang="ko-KR" sz="8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800" dirty="0">
                <a:latin typeface="Consolas" panose="020B0609020204030204" pitchFamily="49" charset="0"/>
              </a:rPr>
              <a:t>' on field 'age': rejected value [-1]; codes [</a:t>
            </a:r>
            <a:r>
              <a:rPr lang="en-US" altLang="ko-KR" sz="800" dirty="0" err="1">
                <a:latin typeface="Consolas" panose="020B0609020204030204" pitchFamily="49" charset="0"/>
              </a:rPr>
              <a:t>Min.validatedRequestDto.age,Min.age,Min.int,Min</a:t>
            </a:r>
            <a:r>
              <a:rPr lang="en-US" altLang="ko-KR" sz="800" dirty="0">
                <a:latin typeface="Consolas" panose="020B0609020204030204" pitchFamily="49" charset="0"/>
              </a:rPr>
              <a:t>]; arguments [org.springframework.context.support.DefaultMessageSourceResolvable: codes [</a:t>
            </a:r>
            <a:r>
              <a:rPr lang="en-US" altLang="ko-KR" sz="800" dirty="0" err="1">
                <a:latin typeface="Consolas" panose="020B0609020204030204" pitchFamily="49" charset="0"/>
              </a:rPr>
              <a:t>validatedRequestDto.age,age</a:t>
            </a:r>
            <a:r>
              <a:rPr lang="en-US" altLang="ko-KR" sz="800" dirty="0">
                <a:latin typeface="Consolas" panose="020B0609020204030204" pitchFamily="49" charset="0"/>
              </a:rPr>
              <a:t>]; arguments []; default message [age],20]; default message 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[20 </a:t>
            </a:r>
            <a:r>
              <a:rPr lang="ko-KR" altLang="en-US" sz="800" dirty="0">
                <a:solidFill>
                  <a:srgbClr val="FF0000"/>
                </a:solidFill>
                <a:latin typeface="Consolas" panose="020B0609020204030204" pitchFamily="49" charset="0"/>
              </a:rPr>
              <a:t>이상이어야 합니다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]] </a:t>
            </a:r>
            <a:r>
              <a:rPr lang="en-US" altLang="ko-KR" sz="8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51C05-8058-327D-7112-F63E16A24614}"/>
              </a:ext>
            </a:extLst>
          </p:cNvPr>
          <p:cNvSpPr txBox="1"/>
          <p:nvPr/>
        </p:nvSpPr>
        <p:spPr>
          <a:xfrm>
            <a:off x="1467593" y="3826082"/>
            <a:ext cx="357942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"age": </a:t>
            </a:r>
            <a:r>
              <a:rPr lang="en-US" altLang="ko-KR" sz="1000" dirty="0">
                <a:solidFill>
                  <a:srgbClr val="00B0F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1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</a:t>
            </a:r>
            <a:r>
              <a:rPr lang="en-US" altLang="ko-KR" sz="10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000" dirty="0">
                <a:latin typeface="Consolas" panose="020B0609020204030204" pitchFamily="49" charset="0"/>
              </a:rPr>
              <a:t>":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false,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"count": </a:t>
            </a:r>
            <a:r>
              <a:rPr lang="en-US" altLang="ko-KR" sz="1000" dirty="0">
                <a:solidFill>
                  <a:srgbClr val="00B0F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1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"description": "Validation </a:t>
            </a:r>
            <a:r>
              <a:rPr lang="ko-KR" altLang="en-US" sz="1000" dirty="0">
                <a:latin typeface="Consolas" panose="020B0609020204030204" pitchFamily="49" charset="0"/>
              </a:rPr>
              <a:t>실습 데이터입니다</a:t>
            </a:r>
            <a:r>
              <a:rPr lang="en-US" altLang="ko-KR" sz="1000" dirty="0">
                <a:latin typeface="Consolas" panose="020B0609020204030204" pitchFamily="49" charset="0"/>
              </a:rPr>
              <a:t>.",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"email": "flature@wikibooks.co.kr",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"name": "</a:t>
            </a:r>
            <a:r>
              <a:rPr lang="en-US" altLang="ko-KR" sz="1000" dirty="0" err="1">
                <a:latin typeface="Consolas" panose="020B0609020204030204" pitchFamily="49" charset="0"/>
              </a:rPr>
              <a:t>Flature</a:t>
            </a:r>
            <a:r>
              <a:rPr lang="en-US" altLang="ko-KR" sz="10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</a:t>
            </a:r>
            <a:r>
              <a:rPr lang="en-US" altLang="ko-KR" sz="10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000" dirty="0">
                <a:latin typeface="Consolas" panose="020B0609020204030204" pitchFamily="49" charset="0"/>
              </a:rPr>
              <a:t>": "010-1234-5678"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1526C8-1190-6EEB-ACED-7433F666697D}"/>
              </a:ext>
            </a:extLst>
          </p:cNvPr>
          <p:cNvGrpSpPr/>
          <p:nvPr/>
        </p:nvGrpSpPr>
        <p:grpSpPr>
          <a:xfrm>
            <a:off x="1451712" y="1232846"/>
            <a:ext cx="8255424" cy="1149409"/>
            <a:chOff x="1451712" y="1232846"/>
            <a:chExt cx="8255424" cy="11494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2EC211-6FA0-1F69-6838-803299F7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712" y="1232846"/>
              <a:ext cx="8255424" cy="11494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4F3783B-3285-6E4D-91F6-E9C8A53E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9891" y="2079705"/>
              <a:ext cx="139707" cy="22861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BD9CE71-0A8F-BEF8-6FE7-A3E60FAB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712" y="3489515"/>
            <a:ext cx="4883401" cy="3365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F4789B-9F19-B197-A097-23CA127FA5ED}"/>
              </a:ext>
            </a:extLst>
          </p:cNvPr>
          <p:cNvSpPr txBox="1"/>
          <p:nvPr/>
        </p:nvSpPr>
        <p:spPr>
          <a:xfrm>
            <a:off x="5236029" y="3826082"/>
            <a:ext cx="5488377" cy="20928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위 데이터는 </a:t>
            </a:r>
            <a:r>
              <a:rPr lang="en-US" altLang="ko-KR" sz="1000" dirty="0">
                <a:latin typeface="Consolas" panose="020B0609020204030204" pitchFamily="49" charset="0"/>
              </a:rPr>
              <a:t>age</a:t>
            </a:r>
            <a:r>
              <a:rPr lang="ko-KR" altLang="en-US" sz="1000" dirty="0"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latin typeface="Consolas" panose="020B0609020204030204" pitchFamily="49" charset="0"/>
              </a:rPr>
              <a:t>count</a:t>
            </a:r>
            <a:r>
              <a:rPr lang="ko-KR" altLang="en-US" sz="1000" dirty="0">
                <a:latin typeface="Consolas" panose="020B0609020204030204" pitchFamily="49" charset="0"/>
              </a:rPr>
              <a:t>는 검사를 통과하고 </a:t>
            </a:r>
            <a:r>
              <a:rPr lang="en-US" altLang="ko-KR" sz="1000" dirty="0" err="1">
                <a:latin typeface="Consolas" panose="020B0609020204030204" pitchFamily="49" charset="0"/>
              </a:rPr>
              <a:t>booleanCheck</a:t>
            </a:r>
            <a:r>
              <a:rPr lang="ko-KR" altLang="en-US" sz="1000" dirty="0">
                <a:latin typeface="Consolas" panose="020B0609020204030204" pitchFamily="49" charset="0"/>
              </a:rPr>
              <a:t>변수에서 검사를 실패하는 데이터이다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한편 </a:t>
            </a:r>
            <a:r>
              <a:rPr lang="en-US" altLang="ko-KR" sz="1000" dirty="0">
                <a:latin typeface="Consolas" panose="020B0609020204030204" pitchFamily="49" charset="0"/>
              </a:rPr>
              <a:t>checkValidation3() </a:t>
            </a:r>
            <a:r>
              <a:rPr lang="ko-KR" altLang="en-US" sz="1000" dirty="0">
                <a:latin typeface="Consolas" panose="020B0609020204030204" pitchFamily="49" charset="0"/>
              </a:rPr>
              <a:t>메서드를 호출하면 정상적으로 응답이 오는 것을 볼 수 있다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정리하면 다음과 같다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@Validated </a:t>
            </a:r>
            <a:r>
              <a:rPr lang="ko-KR" altLang="en-US" sz="1000" dirty="0" err="1">
                <a:latin typeface="Consolas" panose="020B0609020204030204" pitchFamily="49" charset="0"/>
              </a:rPr>
              <a:t>어노테이션에</a:t>
            </a:r>
            <a:r>
              <a:rPr lang="ko-KR" altLang="en-US" sz="1000" dirty="0">
                <a:latin typeface="Consolas" panose="020B0609020204030204" pitchFamily="49" charset="0"/>
              </a:rPr>
              <a:t> 특정 그룹을 설정하지 않은 경우에는 </a:t>
            </a:r>
            <a:r>
              <a:rPr lang="en-US" altLang="ko-KR" sz="1000" dirty="0">
                <a:latin typeface="Consolas" panose="020B0609020204030204" pitchFamily="49" charset="0"/>
              </a:rPr>
              <a:t>groups</a:t>
            </a:r>
            <a:r>
              <a:rPr lang="ko-KR" altLang="en-US" sz="1000" dirty="0">
                <a:latin typeface="Consolas" panose="020B0609020204030204" pitchFamily="49" charset="0"/>
              </a:rPr>
              <a:t>가 설정되지 않은 필드에 대해 유효성 검사를 수행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@Validated </a:t>
            </a:r>
            <a:r>
              <a:rPr lang="ko-KR" altLang="en-US" sz="1000" dirty="0" err="1">
                <a:latin typeface="Consolas" panose="020B0609020204030204" pitchFamily="49" charset="0"/>
              </a:rPr>
              <a:t>어노테이션에</a:t>
            </a:r>
            <a:r>
              <a:rPr lang="ko-KR" altLang="en-US" sz="1000" dirty="0">
                <a:latin typeface="Consolas" panose="020B0609020204030204" pitchFamily="49" charset="0"/>
              </a:rPr>
              <a:t> 특정 그룹을 설정하는 경우에는 지정된 그룹으로 설정된 필드에 대해서만 유효성 검사를 수행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  <a:p>
            <a:r>
              <a:rPr lang="ko-KR" altLang="en-US" sz="1000" dirty="0">
                <a:latin typeface="Consolas" panose="020B0609020204030204" pitchFamily="49" charset="0"/>
              </a:rPr>
              <a:t>이처럼 그룹을 지정해서 유효성 검사를 실시하는 경우에는 어떤 상황에 사용할지를 적절하게 설계해야 의도대로 유효성 검사를 실시할 수 있다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만약 이를 제대로 설계하지 않으면 비효율적이거나 생산적이지 못한 패턴을 의미하는 안티 패턴이 발생하게 된다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45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51C05-8058-327D-7112-F63E16A24614}"/>
              </a:ext>
            </a:extLst>
          </p:cNvPr>
          <p:cNvSpPr txBox="1"/>
          <p:nvPr/>
        </p:nvSpPr>
        <p:spPr>
          <a:xfrm>
            <a:off x="1597103" y="2714793"/>
            <a:ext cx="8511303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TelephoneValidator</a:t>
            </a:r>
            <a:r>
              <a:rPr lang="en-US" altLang="ko-KR" sz="1200" dirty="0">
                <a:latin typeface="Consolas" panose="020B0609020204030204" pitchFamily="49" charset="0"/>
              </a:rPr>
              <a:t> implements </a:t>
            </a:r>
            <a:r>
              <a:rPr lang="en-US" altLang="ko-KR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ConstraintValidator</a:t>
            </a:r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Telephone,String</a:t>
            </a:r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isValid</a:t>
            </a:r>
            <a:r>
              <a:rPr lang="en-US" altLang="ko-KR" sz="1200" dirty="0">
                <a:latin typeface="Consolas" panose="020B0609020204030204" pitchFamily="49" charset="0"/>
              </a:rPr>
              <a:t>(String value, </a:t>
            </a:r>
            <a:r>
              <a:rPr lang="en-US" altLang="ko-KR" sz="1200" dirty="0" err="1">
                <a:latin typeface="Consolas" panose="020B0609020204030204" pitchFamily="49" charset="0"/>
              </a:rPr>
              <a:t>ConstraintValidatorContext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constraintValidatorContext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if(value == null){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return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value.matches</a:t>
            </a:r>
            <a:r>
              <a:rPr lang="en-US" altLang="ko-KR" sz="1200" dirty="0">
                <a:latin typeface="Consolas" panose="020B0609020204030204" pitchFamily="49" charset="0"/>
              </a:rPr>
              <a:t>("01(?:0|1|[6-9])[.-]?(\\d{3}|\\d{4})[.-]?(\\d{4})$");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A579BD-0AB8-D45C-358F-6773844EE2CE}"/>
              </a:ext>
            </a:extLst>
          </p:cNvPr>
          <p:cNvGrpSpPr/>
          <p:nvPr/>
        </p:nvGrpSpPr>
        <p:grpSpPr>
          <a:xfrm>
            <a:off x="1519009" y="1284761"/>
            <a:ext cx="9125723" cy="781365"/>
            <a:chOff x="1519010" y="1361542"/>
            <a:chExt cx="8280826" cy="7429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47836C-02ED-5F3B-9B4B-0C61A519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010" y="1361542"/>
              <a:ext cx="8280826" cy="74298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D6106-C717-6DAF-F453-6FF09FC50B60}"/>
                </a:ext>
              </a:extLst>
            </p:cNvPr>
            <p:cNvSpPr txBox="1"/>
            <p:nvPr/>
          </p:nvSpPr>
          <p:spPr>
            <a:xfrm>
              <a:off x="3281398" y="1602625"/>
              <a:ext cx="43335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커스텀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B2E5785-C521-3C73-7AFB-D884B59B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76" y="2103630"/>
            <a:ext cx="8853472" cy="601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CDC49B-FC7F-28F3-A856-975BC83E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74" y="2529947"/>
            <a:ext cx="2800494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1BAF3D-3539-800D-4317-E1B251C44305}"/>
              </a:ext>
            </a:extLst>
          </p:cNvPr>
          <p:cNvGrpSpPr/>
          <p:nvPr/>
        </p:nvGrpSpPr>
        <p:grpSpPr>
          <a:xfrm>
            <a:off x="1574876" y="4683449"/>
            <a:ext cx="8713869" cy="1305073"/>
            <a:chOff x="1574876" y="4683449"/>
            <a:chExt cx="8713869" cy="130507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117473-B678-8917-E7A4-9D2871EDDD9C}"/>
                </a:ext>
              </a:extLst>
            </p:cNvPr>
            <p:cNvGrpSpPr/>
            <p:nvPr/>
          </p:nvGrpSpPr>
          <p:grpSpPr>
            <a:xfrm>
              <a:off x="1574876" y="4683449"/>
              <a:ext cx="8713869" cy="1305073"/>
              <a:chOff x="1574876" y="4683449"/>
              <a:chExt cx="8713869" cy="130507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3129CDD-C532-2B6D-8156-14B501A69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4876" y="4683449"/>
                <a:ext cx="8713869" cy="130507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024F57-3702-B25A-23E2-7D34CCA5E7E3}"/>
                  </a:ext>
                </a:extLst>
              </p:cNvPr>
              <p:cNvSpPr txBox="1"/>
              <p:nvPr/>
            </p:nvSpPr>
            <p:spPr>
              <a:xfrm>
                <a:off x="8667023" y="5438225"/>
                <a:ext cx="581055" cy="2700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rPr>
                  <a:t>비교해서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ECD215-7591-19B5-C989-3CFD4553A770}"/>
                </a:ext>
              </a:extLst>
            </p:cNvPr>
            <p:cNvSpPr txBox="1"/>
            <p:nvPr/>
          </p:nvSpPr>
          <p:spPr>
            <a:xfrm>
              <a:off x="4029308" y="5198006"/>
              <a:ext cx="64677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000" dirty="0" err="1">
                  <a:latin typeface="Consolas" panose="020B0609020204030204" pitchFamily="49" charset="0"/>
                </a:rPr>
                <a:t>isValid</a:t>
              </a:r>
              <a:r>
                <a:rPr lang="en-US" altLang="ko-KR" sz="1000" dirty="0">
                  <a:latin typeface="Consolas" panose="020B0609020204030204" pitchFamily="49" charset="0"/>
                </a:rPr>
                <a:t>()</a:t>
              </a:r>
              <a:endParaRPr lang="ko-KR" altLang="en-US" sz="10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3EAFAB-CC7D-B318-CBD2-600E4255DB04}"/>
              </a:ext>
            </a:extLst>
          </p:cNvPr>
          <p:cNvSpPr txBox="1"/>
          <p:nvPr/>
        </p:nvSpPr>
        <p:spPr>
          <a:xfrm>
            <a:off x="1656056" y="6099961"/>
            <a:ext cx="8255699" cy="2616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@Pattern(regexp = "^01(?:0|1|[6-9])[.-]?(\\d{3}|\\d{4})[.-]?(\\d{4})$", message = "10 ~ 11 </a:t>
            </a:r>
            <a:r>
              <a:rPr lang="ko-KR" altLang="en-US" sz="1100" dirty="0"/>
              <a:t>자리의 숫자만 입력 가능합니다</a:t>
            </a:r>
            <a:r>
              <a:rPr lang="en-US" altLang="ko-KR" sz="1100" dirty="0"/>
              <a:t>.")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E8F734-E7F5-341E-3E9E-734B94B5A0AD}"/>
              </a:ext>
            </a:extLst>
          </p:cNvPr>
          <p:cNvCxnSpPr/>
          <p:nvPr/>
        </p:nvCxnSpPr>
        <p:spPr>
          <a:xfrm>
            <a:off x="1858537" y="2021522"/>
            <a:ext cx="30331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9395DF5B-3C7C-E875-D68C-BB0C7940B4FA}"/>
              </a:ext>
            </a:extLst>
          </p:cNvPr>
          <p:cNvSpPr/>
          <p:nvPr/>
        </p:nvSpPr>
        <p:spPr>
          <a:xfrm>
            <a:off x="1192631" y="2148468"/>
            <a:ext cx="361106" cy="4130158"/>
          </a:xfrm>
          <a:custGeom>
            <a:avLst/>
            <a:gdLst>
              <a:gd name="connsiteX0" fmla="*/ 26569 w 361106"/>
              <a:gd name="connsiteY0" fmla="*/ 0 h 4130158"/>
              <a:gd name="connsiteX1" fmla="*/ 34003 w 361106"/>
              <a:gd name="connsiteY1" fmla="*/ 3531220 h 4130158"/>
              <a:gd name="connsiteX2" fmla="*/ 361106 w 361106"/>
              <a:gd name="connsiteY2" fmla="*/ 4125952 h 4130158"/>
              <a:gd name="connsiteX3" fmla="*/ 361106 w 361106"/>
              <a:gd name="connsiteY3" fmla="*/ 4125952 h 413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106" h="4130158">
                <a:moveTo>
                  <a:pt x="26569" y="0"/>
                </a:moveTo>
                <a:cubicBezTo>
                  <a:pt x="2408" y="1421780"/>
                  <a:pt x="-21753" y="2843561"/>
                  <a:pt x="34003" y="3531220"/>
                </a:cubicBezTo>
                <a:cubicBezTo>
                  <a:pt x="89759" y="4218879"/>
                  <a:pt x="361106" y="4125952"/>
                  <a:pt x="361106" y="4125952"/>
                </a:cubicBezTo>
                <a:lnTo>
                  <a:pt x="361106" y="4125952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1EE1C54A-6455-5357-4DAA-5EEAE3EC212E}"/>
              </a:ext>
            </a:extLst>
          </p:cNvPr>
          <p:cNvSpPr/>
          <p:nvPr/>
        </p:nvSpPr>
        <p:spPr>
          <a:xfrm>
            <a:off x="1219200" y="2029522"/>
            <a:ext cx="1405054" cy="133815"/>
          </a:xfrm>
          <a:custGeom>
            <a:avLst/>
            <a:gdLst>
              <a:gd name="connsiteX0" fmla="*/ 0 w 1405054"/>
              <a:gd name="connsiteY0" fmla="*/ 133815 h 133815"/>
              <a:gd name="connsiteX1" fmla="*/ 141249 w 1405054"/>
              <a:gd name="connsiteY1" fmla="*/ 44605 h 133815"/>
              <a:gd name="connsiteX2" fmla="*/ 758283 w 1405054"/>
              <a:gd name="connsiteY2" fmla="*/ 74341 h 133815"/>
              <a:gd name="connsiteX3" fmla="*/ 1204332 w 1405054"/>
              <a:gd name="connsiteY3" fmla="*/ 89210 h 133815"/>
              <a:gd name="connsiteX4" fmla="*/ 1405054 w 1405054"/>
              <a:gd name="connsiteY4" fmla="*/ 0 h 133815"/>
              <a:gd name="connsiteX5" fmla="*/ 1405054 w 1405054"/>
              <a:gd name="connsiteY5" fmla="*/ 0 h 13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5054" h="133815">
                <a:moveTo>
                  <a:pt x="0" y="133815"/>
                </a:moveTo>
                <a:cubicBezTo>
                  <a:pt x="7434" y="94166"/>
                  <a:pt x="14869" y="54517"/>
                  <a:pt x="141249" y="44605"/>
                </a:cubicBezTo>
                <a:cubicBezTo>
                  <a:pt x="267629" y="34693"/>
                  <a:pt x="581103" y="66907"/>
                  <a:pt x="758283" y="74341"/>
                </a:cubicBezTo>
                <a:cubicBezTo>
                  <a:pt x="935464" y="81775"/>
                  <a:pt x="1096537" y="101600"/>
                  <a:pt x="1204332" y="89210"/>
                </a:cubicBezTo>
                <a:cubicBezTo>
                  <a:pt x="1312127" y="76820"/>
                  <a:pt x="1405054" y="0"/>
                  <a:pt x="1405054" y="0"/>
                </a:cubicBezTo>
                <a:lnTo>
                  <a:pt x="140505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213B54-2EDB-82CE-4634-BB12809C5F71}"/>
              </a:ext>
            </a:extLst>
          </p:cNvPr>
          <p:cNvCxnSpPr/>
          <p:nvPr/>
        </p:nvCxnSpPr>
        <p:spPr>
          <a:xfrm>
            <a:off x="5285678" y="2401229"/>
            <a:ext cx="193287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79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DFE39B-796F-870B-921C-12822B935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76" y="1201875"/>
            <a:ext cx="9131163" cy="613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51C05-8058-327D-7112-F63E16A24614}"/>
              </a:ext>
            </a:extLst>
          </p:cNvPr>
          <p:cNvSpPr txBox="1"/>
          <p:nvPr/>
        </p:nvSpPr>
        <p:spPr>
          <a:xfrm>
            <a:off x="1574876" y="1822606"/>
            <a:ext cx="8511303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@Target</a:t>
            </a:r>
            <a:r>
              <a:rPr lang="en-US" altLang="ko-KR" sz="1200" dirty="0">
                <a:latin typeface="Consolas" panose="020B0609020204030204" pitchFamily="49" charset="0"/>
              </a:rPr>
              <a:t>(ElementType.FIELD) 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@Retention</a:t>
            </a:r>
            <a:r>
              <a:rPr lang="en-US" altLang="ko-KR" sz="1200" dirty="0">
                <a:latin typeface="Consolas" panose="020B0609020204030204" pitchFamily="49" charset="0"/>
              </a:rPr>
              <a:t>(RetentionPolicy.RUNTIME)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@Constraint</a:t>
            </a:r>
            <a:r>
              <a:rPr lang="en-US" altLang="ko-KR" sz="1200" dirty="0">
                <a:latin typeface="Consolas" panose="020B0609020204030204" pitchFamily="49" charset="0"/>
              </a:rPr>
              <a:t>(validatedBy =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TelephoneValidator.class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@interface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Telephone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String message() default " </a:t>
            </a:r>
            <a:r>
              <a:rPr lang="ko-KR" altLang="en-US" sz="1200" dirty="0">
                <a:latin typeface="Consolas" panose="020B0609020204030204" pitchFamily="49" charset="0"/>
              </a:rPr>
              <a:t>전화번호 형식이 일치하지 않습니다</a:t>
            </a:r>
            <a:r>
              <a:rPr lang="en-US" altLang="ko-KR" sz="1200" dirty="0">
                <a:latin typeface="Consolas" panose="020B0609020204030204" pitchFamily="49" charset="0"/>
              </a:rPr>
              <a:t>.";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Class[] groups() default {};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Class[] payload() default {};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816A50-2D41-CBAD-AF7C-6B86E94C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21" y="1984157"/>
            <a:ext cx="2787793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865DD0-013C-1132-2355-BB8BA57B6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76" y="3448357"/>
            <a:ext cx="8856766" cy="6565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110A7-0FC2-CDC5-7DBB-38F396BEA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593" y="4109252"/>
            <a:ext cx="2288138" cy="17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092AB9-F8F0-B6F6-C37C-1B8ED2DDC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590" y="4160577"/>
            <a:ext cx="2471612" cy="1647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FC7990-B175-49E7-0976-6CBC00888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654" y="4392925"/>
            <a:ext cx="2917469" cy="650179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9F5FF7C-FC1D-848A-67A3-DB0900281758}"/>
              </a:ext>
            </a:extLst>
          </p:cNvPr>
          <p:cNvCxnSpPr/>
          <p:nvPr/>
        </p:nvCxnSpPr>
        <p:spPr>
          <a:xfrm>
            <a:off x="3590693" y="2044390"/>
            <a:ext cx="6495486" cy="260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6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10.1 </a:t>
            </a:r>
            <a:r>
              <a:rPr lang="ko-KR" altLang="en-US" sz="1400" b="1" dirty="0">
                <a:solidFill>
                  <a:srgbClr val="7030A0"/>
                </a:solidFill>
              </a:rPr>
              <a:t>일반적인 애플리케이션 유효성 검사의 문제점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DAB80-602C-2452-D3AB-391EB649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55" y="992982"/>
            <a:ext cx="9733176" cy="127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3C092-68E4-1E36-B808-8A6F0602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54" y="3237855"/>
            <a:ext cx="9628489" cy="2638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2AA69A-148B-0180-A3E3-389FEFDDC09F}"/>
              </a:ext>
            </a:extLst>
          </p:cNvPr>
          <p:cNvCxnSpPr>
            <a:cxnSpLocks/>
          </p:cNvCxnSpPr>
          <p:nvPr/>
        </p:nvCxnSpPr>
        <p:spPr>
          <a:xfrm>
            <a:off x="8750384" y="1368571"/>
            <a:ext cx="210735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C58246-C03F-AF91-88D4-BA0C60315B6F}"/>
              </a:ext>
            </a:extLst>
          </p:cNvPr>
          <p:cNvCxnSpPr/>
          <p:nvPr/>
        </p:nvCxnSpPr>
        <p:spPr>
          <a:xfrm>
            <a:off x="5674125" y="4559893"/>
            <a:ext cx="399065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3CE39F9-BBBB-E847-D5E1-67EC5D304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320" y="1959906"/>
            <a:ext cx="2994470" cy="12217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19725A-F9FE-FEA9-C98B-B5F424D4F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596" y="5134480"/>
            <a:ext cx="3211762" cy="164887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487085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F05773-E65C-0F8B-D9DC-6CFD5E5C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40" y="5362018"/>
            <a:ext cx="7516423" cy="36101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92140AF-D3DA-6D78-56AF-37F55AE8709B}"/>
              </a:ext>
            </a:extLst>
          </p:cNvPr>
          <p:cNvGrpSpPr/>
          <p:nvPr/>
        </p:nvGrpSpPr>
        <p:grpSpPr>
          <a:xfrm>
            <a:off x="1555540" y="1380289"/>
            <a:ext cx="8995930" cy="1790792"/>
            <a:chOff x="1555540" y="1380289"/>
            <a:chExt cx="8995930" cy="17907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F922E1-CE2B-EB41-6975-E88C013DF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5540" y="1380289"/>
              <a:ext cx="8995930" cy="17907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489DD7-5A9D-2DE9-844E-D8897EBEADE6}"/>
                </a:ext>
              </a:extLst>
            </p:cNvPr>
            <p:cNvSpPr txBox="1"/>
            <p:nvPr/>
          </p:nvSpPr>
          <p:spPr>
            <a:xfrm>
              <a:off x="5904822" y="2137446"/>
              <a:ext cx="3271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계속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DD7137-07AF-180D-7F10-D1DD4710FAA4}"/>
              </a:ext>
            </a:extLst>
          </p:cNvPr>
          <p:cNvGrpSpPr/>
          <p:nvPr/>
        </p:nvGrpSpPr>
        <p:grpSpPr>
          <a:xfrm>
            <a:off x="1697997" y="3323914"/>
            <a:ext cx="8711016" cy="1885270"/>
            <a:chOff x="1697997" y="3323914"/>
            <a:chExt cx="8711016" cy="188527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A2F556-B49F-197E-010C-000521B0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7997" y="3323914"/>
              <a:ext cx="8711016" cy="18852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8950D6-CBDA-F682-6A47-74B489116FB0}"/>
                </a:ext>
              </a:extLst>
            </p:cNvPr>
            <p:cNvSpPr txBox="1"/>
            <p:nvPr/>
          </p:nvSpPr>
          <p:spPr>
            <a:xfrm>
              <a:off x="4860267" y="3362237"/>
              <a:ext cx="4625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</a:rPr>
                <a:t>활용해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03610A-D2D7-B6D6-5C43-BED5E6D520F8}"/>
              </a:ext>
            </a:extLst>
          </p:cNvPr>
          <p:cNvSpPr txBox="1"/>
          <p:nvPr/>
        </p:nvSpPr>
        <p:spPr>
          <a:xfrm>
            <a:off x="8144821" y="3962162"/>
            <a:ext cx="2997537" cy="11695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리플렉션은</a:t>
            </a:r>
            <a:r>
              <a:rPr lang="ko-KR" altLang="en-US" sz="1000" dirty="0"/>
              <a:t> 애플리케이션 </a:t>
            </a:r>
            <a:r>
              <a:rPr lang="ko-KR" altLang="en-US" sz="1000" dirty="0" err="1"/>
              <a:t>개발에서보다는</a:t>
            </a:r>
            <a:r>
              <a:rPr lang="ko-KR" altLang="en-US" sz="1000" dirty="0"/>
              <a:t> 프레임워크</a:t>
            </a:r>
            <a:r>
              <a:rPr lang="en-US" altLang="ko-KR" sz="1000" dirty="0"/>
              <a:t>, </a:t>
            </a:r>
            <a:r>
              <a:rPr lang="ko-KR" altLang="en-US" sz="1000" dirty="0"/>
              <a:t>라이브러리에서 많이 사용됩니다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프레임워크</a:t>
            </a:r>
            <a:r>
              <a:rPr lang="en-US" altLang="ko-KR" sz="1000" dirty="0"/>
              <a:t>, </a:t>
            </a:r>
            <a:r>
              <a:rPr lang="ko-KR" altLang="en-US" sz="1000" dirty="0"/>
              <a:t>라이브러리는 사용하는 사람이 어떤 클래스를 만들지 모릅니다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이럴 때 동적으로 해결해주기 위해서 </a:t>
            </a:r>
            <a:r>
              <a:rPr lang="ko-KR" altLang="en-US" sz="1000" dirty="0" err="1"/>
              <a:t>리플렉션을</a:t>
            </a:r>
            <a:r>
              <a:rPr lang="ko-KR" altLang="en-US" sz="1000" dirty="0"/>
              <a:t> 사용합니다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대표적인 사용 예로는 스프링의 </a:t>
            </a:r>
            <a:r>
              <a:rPr lang="en-US" altLang="ko-KR" sz="1000" dirty="0"/>
              <a:t>DI(</a:t>
            </a:r>
            <a:r>
              <a:rPr lang="en-US" altLang="ko-KR" sz="1000" dirty="0" err="1"/>
              <a:t>dpendency</a:t>
            </a:r>
            <a:r>
              <a:rPr lang="en-US" altLang="ko-KR" sz="1000" dirty="0"/>
              <a:t> injection), Proxy, </a:t>
            </a:r>
            <a:r>
              <a:rPr lang="en-US" altLang="ko-KR" sz="1000" dirty="0" err="1"/>
              <a:t>ModelMapper</a:t>
            </a:r>
            <a:r>
              <a:rPr lang="en-US" altLang="ko-KR" sz="1000" dirty="0"/>
              <a:t> </a:t>
            </a:r>
            <a:r>
              <a:rPr lang="ko-KR" altLang="en-US" sz="1000" dirty="0"/>
              <a:t>등이 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A6D706-F548-EDB5-A4AF-4EF48EBAC0EC}"/>
              </a:ext>
            </a:extLst>
          </p:cNvPr>
          <p:cNvCxnSpPr/>
          <p:nvPr/>
        </p:nvCxnSpPr>
        <p:spPr>
          <a:xfrm>
            <a:off x="6915528" y="2399056"/>
            <a:ext cx="5631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211B658-4B91-E62B-CD6E-AD90DC574821}"/>
              </a:ext>
            </a:extLst>
          </p:cNvPr>
          <p:cNvCxnSpPr/>
          <p:nvPr/>
        </p:nvCxnSpPr>
        <p:spPr>
          <a:xfrm>
            <a:off x="7254644" y="2399056"/>
            <a:ext cx="1295904" cy="1563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78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57CCAA-F80E-63E1-67F1-FD055012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78" y="1382698"/>
            <a:ext cx="8986102" cy="631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FF77B-ED60-80F9-BE52-FEEDDB4B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976" y="2159229"/>
            <a:ext cx="3067208" cy="31180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40A033-EDC5-E570-D3F3-9FC6CF773614}"/>
              </a:ext>
            </a:extLst>
          </p:cNvPr>
          <p:cNvSpPr/>
          <p:nvPr/>
        </p:nvSpPr>
        <p:spPr>
          <a:xfrm>
            <a:off x="2036956" y="2378927"/>
            <a:ext cx="884664" cy="282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AC87BF-D23A-97B3-F084-09F2C8172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870" y="2310256"/>
            <a:ext cx="3669790" cy="145142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1654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10369-4F27-4485-E4C2-865B84CA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02" y="1305046"/>
            <a:ext cx="9269118" cy="635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E1EDE-DA8C-BFFF-4F46-FA8FB7990F12}"/>
              </a:ext>
            </a:extLst>
          </p:cNvPr>
          <p:cNvSpPr txBox="1"/>
          <p:nvPr/>
        </p:nvSpPr>
        <p:spPr>
          <a:xfrm>
            <a:off x="1489152" y="2079719"/>
            <a:ext cx="4790204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@Builder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@NotBlank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@Email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email;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@Telephone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private String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phoneNumber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@Min(value = 20, groups = ValidationGroup1.class)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@Max(value = 40, groups = ValidationGroup1.class)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int age;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836F7-F60D-706A-284C-3CD8875D6983}"/>
              </a:ext>
            </a:extLst>
          </p:cNvPr>
          <p:cNvSpPr txBox="1"/>
          <p:nvPr/>
        </p:nvSpPr>
        <p:spPr>
          <a:xfrm>
            <a:off x="6391391" y="3910165"/>
            <a:ext cx="4225732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   @Size(min = 0, max = 40)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description;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@Positive(groups = ValidationGroup2.class)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int count;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@AssertTrue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E5591B-02AB-9B57-E76C-EFF41B5A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797" y="2237530"/>
            <a:ext cx="2438525" cy="1092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798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E108756-2567-5E8F-0B91-1DBDE6F0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16" y="1255823"/>
            <a:ext cx="9172513" cy="623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E1EDE-DA8C-BFFF-4F46-FA8FB7990F12}"/>
              </a:ext>
            </a:extLst>
          </p:cNvPr>
          <p:cNvSpPr txBox="1"/>
          <p:nvPr/>
        </p:nvSpPr>
        <p:spPr>
          <a:xfrm>
            <a:off x="1585794" y="1945907"/>
            <a:ext cx="479020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"age": 30,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</a:t>
            </a:r>
            <a:r>
              <a:rPr lang="en-US" altLang="ko-KR" sz="12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200" dirty="0">
                <a:latin typeface="Consolas" panose="020B0609020204030204" pitchFamily="49" charset="0"/>
              </a:rPr>
              <a:t>": true,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"count": 30,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"description": "Validation </a:t>
            </a:r>
            <a:r>
              <a:rPr lang="ko-KR" altLang="en-US" sz="1200" dirty="0">
                <a:latin typeface="Consolas" panose="020B0609020204030204" pitchFamily="49" charset="0"/>
              </a:rPr>
              <a:t>실습 데이터입니다</a:t>
            </a:r>
            <a:r>
              <a:rPr lang="en-US" altLang="ko-KR" sz="1200" dirty="0">
                <a:latin typeface="Consolas" panose="020B0609020204030204" pitchFamily="49" charset="0"/>
              </a:rPr>
              <a:t>.",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"email": "flature@wikibooks.co.kr",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"name": "</a:t>
            </a:r>
            <a:r>
              <a:rPr lang="en-US" altLang="ko-KR" sz="1200" dirty="0" err="1">
                <a:latin typeface="Consolas" panose="020B0609020204030204" pitchFamily="49" charset="0"/>
              </a:rPr>
              <a:t>Flature</a:t>
            </a:r>
            <a:r>
              <a:rPr lang="en-US" altLang="ko-KR" sz="12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</a:t>
            </a:r>
            <a:r>
              <a:rPr lang="en-US" altLang="ko-KR" sz="12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200" dirty="0">
                <a:latin typeface="Consolas" panose="020B0609020204030204" pitchFamily="49" charset="0"/>
              </a:rPr>
              <a:t>": "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12345678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4E3A5E-0594-D430-21E4-445CED1A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94" y="3873930"/>
            <a:ext cx="8800846" cy="583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B114F3-812A-A839-E4E6-8B073C7829AD}"/>
              </a:ext>
            </a:extLst>
          </p:cNvPr>
          <p:cNvSpPr txBox="1"/>
          <p:nvPr/>
        </p:nvSpPr>
        <p:spPr>
          <a:xfrm>
            <a:off x="1580595" y="4540333"/>
            <a:ext cx="9590805" cy="11695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org.springframework.web.bind.MethodArgumentNotValidException</a:t>
            </a:r>
            <a:r>
              <a:rPr lang="en-US" altLang="ko-KR" sz="1000" dirty="0">
                <a:latin typeface="Consolas" panose="020B0609020204030204" pitchFamily="49" charset="0"/>
              </a:rPr>
              <a:t>: Validation failed for argument [0] in public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org.springframework.http.ResponseEntity</a:t>
            </a:r>
            <a:r>
              <a:rPr lang="en-US" altLang="ko-KR" sz="1000" dirty="0"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latin typeface="Consolas" panose="020B0609020204030204" pitchFamily="49" charset="0"/>
              </a:rPr>
              <a:t>java.lang.String</a:t>
            </a:r>
            <a:r>
              <a:rPr lang="en-US" altLang="ko-KR" sz="1000" dirty="0">
                <a:latin typeface="Consolas" panose="020B0609020204030204" pitchFamily="49" charset="0"/>
              </a:rPr>
              <a:t>&gt; com.springboot.valid_exception.controller.ValidationController.checkValidation(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com.springboot.valid_exception.data.dto.ValidatedRequestDto</a:t>
            </a:r>
            <a:r>
              <a:rPr lang="en-US" altLang="ko-KR" sz="1000" dirty="0">
                <a:latin typeface="Consolas" panose="020B0609020204030204" pitchFamily="49" charset="0"/>
              </a:rPr>
              <a:t>): [Field error in object '</a:t>
            </a:r>
            <a:r>
              <a:rPr lang="en-US" altLang="ko-KR" sz="10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1000" dirty="0">
                <a:latin typeface="Consolas" panose="020B0609020204030204" pitchFamily="49" charset="0"/>
              </a:rPr>
              <a:t>' on field '</a:t>
            </a:r>
            <a:r>
              <a:rPr lang="en-US" altLang="ko-KR" sz="10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000" dirty="0">
                <a:latin typeface="Consolas" panose="020B0609020204030204" pitchFamily="49" charset="0"/>
              </a:rPr>
              <a:t>': rejected value [12345678]; codes [Telephone.validatedRequestDto.phoneNumber,Telephone.phoneNumber,Telephone.java.lang.String,Telephone]; arguments [org.springframework.context.support.DefaultMessageSourceResolvable: codes [</a:t>
            </a:r>
            <a:r>
              <a:rPr lang="en-US" altLang="ko-KR" sz="1000" dirty="0" err="1">
                <a:latin typeface="Consolas" panose="020B0609020204030204" pitchFamily="49" charset="0"/>
              </a:rPr>
              <a:t>validatedRequestDto.phoneNumber,phoneNumber</a:t>
            </a:r>
            <a:r>
              <a:rPr lang="en-US" altLang="ko-KR" sz="1000" dirty="0">
                <a:latin typeface="Consolas" panose="020B0609020204030204" pitchFamily="49" charset="0"/>
              </a:rPr>
              <a:t>]; arguments []; default message [</a:t>
            </a:r>
            <a:r>
              <a:rPr lang="en-US" altLang="ko-KR" sz="10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000" dirty="0">
                <a:latin typeface="Consolas" panose="020B0609020204030204" pitchFamily="49" charset="0"/>
              </a:rPr>
              <a:t>]]; default message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[ </a:t>
            </a:r>
            <a:r>
              <a:rPr lang="ko-KR" alt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전화번호 형식이 일치하지 않습니다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.]] ]</a:t>
            </a:r>
          </a:p>
        </p:txBody>
      </p:sp>
    </p:spTree>
    <p:extLst>
      <p:ext uri="{BB962C8B-B14F-4D97-AF65-F5344CB8AC3E}">
        <p14:creationId xmlns:p14="http://schemas.microsoft.com/office/powerpoint/2010/main" val="3078332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 </a:t>
            </a:r>
            <a:r>
              <a:rPr lang="ko-KR" altLang="en-US" sz="1400" b="1" dirty="0">
                <a:solidFill>
                  <a:srgbClr val="7030A0"/>
                </a:solidFill>
              </a:rPr>
              <a:t>예외 처리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10.4.1 </a:t>
            </a:r>
            <a:r>
              <a:rPr lang="ko-KR" altLang="en-US" sz="1400" b="1" dirty="0">
                <a:solidFill>
                  <a:srgbClr val="7030A0"/>
                </a:solidFill>
              </a:rPr>
              <a:t>예외와 에러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86326F-8C99-9C6E-FD2C-F9B9328D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94" y="1366817"/>
            <a:ext cx="9369487" cy="890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EBC0FB-93C4-C86B-1FAC-099AEAE4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94" y="3198771"/>
            <a:ext cx="9384726" cy="1787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48740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10.4.2 </a:t>
            </a:r>
            <a:r>
              <a:rPr lang="ko-KR" altLang="en-US" sz="1400" b="1" dirty="0">
                <a:solidFill>
                  <a:srgbClr val="7030A0"/>
                </a:solidFill>
              </a:rPr>
              <a:t>예외 클래스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263738-083C-3103-C13A-4568FAAC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17" y="1317510"/>
            <a:ext cx="7836303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0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10.4.2 </a:t>
            </a:r>
            <a:r>
              <a:rPr lang="ko-KR" altLang="en-US" sz="1400" b="1" dirty="0">
                <a:solidFill>
                  <a:srgbClr val="7030A0"/>
                </a:solidFill>
              </a:rPr>
              <a:t>예외 클래스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DD3A3E-B919-1933-28CF-C34E5737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45" y="1381109"/>
            <a:ext cx="9503664" cy="703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3D8FC-2C6A-84AE-D47B-E0AE867A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12" y="2182690"/>
            <a:ext cx="4456137" cy="238931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FBEA9C-A1B3-3EB0-1CD7-B6674F611707}"/>
              </a:ext>
            </a:extLst>
          </p:cNvPr>
          <p:cNvGrpSpPr/>
          <p:nvPr/>
        </p:nvGrpSpPr>
        <p:grpSpPr>
          <a:xfrm>
            <a:off x="1563479" y="4480024"/>
            <a:ext cx="8274475" cy="1473276"/>
            <a:chOff x="1484895" y="4480024"/>
            <a:chExt cx="8274475" cy="147327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45714D3-607E-F6C3-BEDC-48622405A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895" y="4480024"/>
              <a:ext cx="8274475" cy="14732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E753A6-A203-C085-B8B4-DCD648D3C2B5}"/>
                </a:ext>
              </a:extLst>
            </p:cNvPr>
            <p:cNvSpPr txBox="1"/>
            <p:nvPr/>
          </p:nvSpPr>
          <p:spPr>
            <a:xfrm>
              <a:off x="1743768" y="4779499"/>
              <a:ext cx="73504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표시해준다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11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10.4.3 </a:t>
            </a:r>
            <a:r>
              <a:rPr lang="ko-KR" altLang="en-US" sz="1400" b="1" dirty="0">
                <a:solidFill>
                  <a:srgbClr val="7030A0"/>
                </a:solidFill>
              </a:rPr>
              <a:t>예외 처리 방법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50EEDB-198C-F9D1-8952-573DC526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28" y="1377147"/>
            <a:ext cx="4715622" cy="373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A25F6-D505-8E6D-A13D-A15D0BA8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749" y="1908151"/>
            <a:ext cx="1219263" cy="9271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DF6DD-0718-6E40-3326-3994CC5F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820" y="2816929"/>
            <a:ext cx="9449042" cy="1517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68930-929D-1F31-F051-A5746266FA93}"/>
              </a:ext>
            </a:extLst>
          </p:cNvPr>
          <p:cNvSpPr txBox="1"/>
          <p:nvPr/>
        </p:nvSpPr>
        <p:spPr>
          <a:xfrm>
            <a:off x="1782042" y="4230135"/>
            <a:ext cx="4983086" cy="17543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int a = 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String b = "a";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try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latin typeface="Consolas" panose="020B0609020204030204" pitchFamily="49" charset="0"/>
              </a:rPr>
              <a:t>(a + </a:t>
            </a:r>
            <a:r>
              <a:rPr lang="en-US" altLang="ko-KR" sz="1200" dirty="0" err="1">
                <a:latin typeface="Consolas" panose="020B0609020204030204" pitchFamily="49" charset="0"/>
              </a:rPr>
              <a:t>Integer.parseInt</a:t>
            </a:r>
            <a:r>
              <a:rPr lang="en-US" altLang="ko-KR" sz="1200" dirty="0">
                <a:latin typeface="Consolas" panose="020B0609020204030204" pitchFamily="49" charset="0"/>
              </a:rPr>
              <a:t>(b));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 catch 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NumberFormatException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 = "2";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latin typeface="Consolas" panose="020B0609020204030204" pitchFamily="49" charset="0"/>
              </a:rPr>
              <a:t>(a + </a:t>
            </a:r>
            <a:r>
              <a:rPr lang="en-US" altLang="ko-KR" sz="1200" dirty="0" err="1">
                <a:latin typeface="Consolas" panose="020B0609020204030204" pitchFamily="49" charset="0"/>
              </a:rPr>
              <a:t>Integer.parseInt</a:t>
            </a:r>
            <a:r>
              <a:rPr lang="en-US" altLang="ko-KR" sz="1200" dirty="0">
                <a:latin typeface="Consolas" panose="020B0609020204030204" pitchFamily="49" charset="0"/>
              </a:rPr>
              <a:t>(b));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4622C-36CE-51A7-3612-D0AC8CE69695}"/>
              </a:ext>
            </a:extLst>
          </p:cNvPr>
          <p:cNvSpPr txBox="1"/>
          <p:nvPr/>
        </p:nvSpPr>
        <p:spPr>
          <a:xfrm>
            <a:off x="1832773" y="2580833"/>
            <a:ext cx="79328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예외 전환</a:t>
            </a:r>
          </a:p>
        </p:txBody>
      </p:sp>
    </p:spTree>
    <p:extLst>
      <p:ext uri="{BB962C8B-B14F-4D97-AF65-F5344CB8AC3E}">
        <p14:creationId xmlns:p14="http://schemas.microsoft.com/office/powerpoint/2010/main" val="171015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10.4.3 </a:t>
            </a:r>
            <a:r>
              <a:rPr lang="ko-KR" altLang="en-US" sz="1400" b="1" dirty="0">
                <a:solidFill>
                  <a:srgbClr val="7030A0"/>
                </a:solidFill>
              </a:rPr>
              <a:t>예외 처리 방법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673FC5-E744-4AA8-B646-84CC968F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53" y="1360466"/>
            <a:ext cx="9514487" cy="925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7666A-38D6-2666-2B18-A03592FB50BD}"/>
              </a:ext>
            </a:extLst>
          </p:cNvPr>
          <p:cNvSpPr txBox="1"/>
          <p:nvPr/>
        </p:nvSpPr>
        <p:spPr>
          <a:xfrm>
            <a:off x="1634407" y="2455455"/>
            <a:ext cx="498308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int a = 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String b = "a";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try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latin typeface="Consolas" panose="020B0609020204030204" pitchFamily="49" charset="0"/>
              </a:rPr>
              <a:t>(a + </a:t>
            </a:r>
            <a:r>
              <a:rPr lang="en-US" altLang="ko-KR" sz="1200" dirty="0" err="1">
                <a:latin typeface="Consolas" panose="020B0609020204030204" pitchFamily="49" charset="0"/>
              </a:rPr>
              <a:t>Integer.parseInt</a:t>
            </a:r>
            <a:r>
              <a:rPr lang="en-US" altLang="ko-KR" sz="1200" dirty="0">
                <a:latin typeface="Consolas" panose="020B0609020204030204" pitchFamily="49" charset="0"/>
              </a:rPr>
              <a:t>(b));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 catch 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NumberFormatException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1200" dirty="0">
                <a:latin typeface="Consolas" panose="020B0609020204030204" pitchFamily="49" charset="0"/>
              </a:rPr>
              <a:t> new </a:t>
            </a:r>
            <a:r>
              <a:rPr lang="en-US" altLang="ko-KR" sz="1200" dirty="0" err="1">
                <a:latin typeface="Consolas" panose="020B0609020204030204" pitchFamily="49" charset="0"/>
              </a:rPr>
              <a:t>NumberFormatException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latin typeface="Consolas" panose="020B0609020204030204" pitchFamily="49" charset="0"/>
              </a:rPr>
              <a:t>숫자가 아닙니다</a:t>
            </a:r>
            <a:r>
              <a:rPr lang="en-US" altLang="ko-KR" sz="1200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2781AD-A496-2A88-3549-799DF2DE3E10}"/>
              </a:ext>
            </a:extLst>
          </p:cNvPr>
          <p:cNvGrpSpPr/>
          <p:nvPr/>
        </p:nvGrpSpPr>
        <p:grpSpPr>
          <a:xfrm>
            <a:off x="1515852" y="4230653"/>
            <a:ext cx="9381485" cy="1405766"/>
            <a:chOff x="1515852" y="4230653"/>
            <a:chExt cx="9381485" cy="140576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1FB43D-EBFD-1ED0-7F3A-7EF0CA4F2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852" y="4230653"/>
              <a:ext cx="9381485" cy="140576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2B1383-CFA1-57A6-0B73-D5D1F9034D75}"/>
                </a:ext>
              </a:extLst>
            </p:cNvPr>
            <p:cNvSpPr txBox="1"/>
            <p:nvPr/>
          </p:nvSpPr>
          <p:spPr>
            <a:xfrm>
              <a:off x="3837819" y="4802178"/>
              <a:ext cx="33813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</a:rPr>
                <a:t>해야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52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grpSp>
        <p:nvGrpSpPr>
          <p:cNvPr id="9" name="그룹 8"/>
          <p:cNvGrpSpPr/>
          <p:nvPr/>
        </p:nvGrpSpPr>
        <p:grpSpPr>
          <a:xfrm>
            <a:off x="1461809" y="2646321"/>
            <a:ext cx="9268382" cy="2731263"/>
            <a:chOff x="1630152" y="2400980"/>
            <a:chExt cx="8864291" cy="24281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30152" y="2400980"/>
              <a:ext cx="8864291" cy="242819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74988" y="2449594"/>
              <a:ext cx="171450" cy="239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때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35836" y="1413000"/>
            <a:ext cx="9837732" cy="1068478"/>
            <a:chOff x="1530932" y="1398568"/>
            <a:chExt cx="9440590" cy="8231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30932" y="1398568"/>
              <a:ext cx="9440590" cy="8231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>
              <a:off x="5582242" y="1432501"/>
              <a:ext cx="325857" cy="2188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300" b="1">
                  <a:solidFill>
                    <a:schemeClr val="bg2">
                      <a:lumMod val="50000"/>
                    </a:schemeClr>
                  </a:solidFill>
                </a:rPr>
                <a:t>담긴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10.2 Hibernate Validator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부트에서의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6308A1-0DF2-7AD4-A2D0-8214B31C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96" y="1385021"/>
            <a:ext cx="9630233" cy="910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BC1942-60E5-CA66-E924-70449BE4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21" y="3193550"/>
            <a:ext cx="9450973" cy="645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A4F102-693C-1005-9F58-42784AE4A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597" y="4453108"/>
            <a:ext cx="9463130" cy="645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F3289FEE-C1DA-DD79-EA11-02F168D3DE66}"/>
              </a:ext>
            </a:extLst>
          </p:cNvPr>
          <p:cNvSpPr/>
          <p:nvPr/>
        </p:nvSpPr>
        <p:spPr>
          <a:xfrm>
            <a:off x="7327311" y="4941387"/>
            <a:ext cx="1441240" cy="314880"/>
          </a:xfrm>
          <a:prstGeom prst="wedgeRectCallout">
            <a:avLst>
              <a:gd name="adj1" fmla="val -25035"/>
              <a:gd name="adj2" fmla="val -8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자기에 맞는 버전</a:t>
            </a:r>
          </a:p>
        </p:txBody>
      </p:sp>
    </p:spTree>
    <p:extLst>
      <p:ext uri="{BB962C8B-B14F-4D97-AF65-F5344CB8AC3E}">
        <p14:creationId xmlns:p14="http://schemas.microsoft.com/office/powerpoint/2010/main" val="265496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9024" y="1370002"/>
            <a:ext cx="8969061" cy="430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369017" y="1949319"/>
            <a:ext cx="9781306" cy="37447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@RestControllerAdvice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CustomExceptionHandler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LoggerFactory.getLogger(CustomExceptionHandler.class);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 @ExceptionHandler(value = RuntimeException.class)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ResponseEntity&lt;Map&lt;String, String&gt;&gt; handlerException(RuntimeException e, HttpServletRequest request){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HttpHeaders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responseHeaders</a:t>
            </a:r>
            <a:r>
              <a:rPr lang="en-US" altLang="ko-KR" sz="1200">
                <a:latin typeface="Consolas"/>
              </a:rPr>
              <a:t> = new HttpHeaders();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HttpStatus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httpStatus</a:t>
            </a:r>
            <a:r>
              <a:rPr lang="en-US" altLang="ko-KR" sz="1200">
                <a:latin typeface="Consolas"/>
              </a:rPr>
              <a:t> = HttpStatus.BAD_REQUEST;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LOGGER.error("Advice </a:t>
            </a:r>
            <a:r>
              <a:rPr lang="ko-KR" altLang="en-US" sz="1200">
                <a:latin typeface="Consolas"/>
              </a:rPr>
              <a:t>내 </a:t>
            </a:r>
            <a:r>
              <a:rPr lang="en-US" altLang="ko-KR" sz="1200">
                <a:latin typeface="Consolas"/>
              </a:rPr>
              <a:t>HandleException </a:t>
            </a:r>
            <a:r>
              <a:rPr lang="ko-KR" altLang="en-US" sz="1200">
                <a:latin typeface="Consolas"/>
              </a:rPr>
              <a:t>호출</a:t>
            </a:r>
            <a:r>
              <a:rPr lang="en-US" altLang="ko-KR" sz="1200">
                <a:latin typeface="Consolas"/>
              </a:rPr>
              <a:t>, {}, {}", request.getRequestURI(), e.getMessage());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Map&lt;String, String&gt;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map</a:t>
            </a:r>
            <a:r>
              <a:rPr lang="en-US" altLang="ko-KR" sz="1200">
                <a:latin typeface="Consolas"/>
              </a:rPr>
              <a:t> = new HashMap&lt;&gt;();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map.put("error type", httpStatus.getReasonPhrase());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map.put("code", "400");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map.put("message", e.getMessage());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new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ResponseEntity&lt;&gt;</a:t>
            </a:r>
            <a:r>
              <a:rPr lang="en-US" altLang="ko-KR" sz="1200">
                <a:latin typeface="Consolas"/>
              </a:rPr>
              <a:t>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map</a:t>
            </a:r>
            <a:r>
              <a:rPr lang="en-US" altLang="ko-KR" sz="1200">
                <a:latin typeface="Consolas"/>
              </a:rPr>
              <a:t>,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responseHeaders</a:t>
            </a:r>
            <a:r>
              <a:rPr lang="en-US" altLang="ko-KR" sz="1200">
                <a:latin typeface="Consolas"/>
              </a:rPr>
              <a:t>,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httpStatus</a:t>
            </a:r>
            <a:r>
              <a:rPr lang="en-US" altLang="ko-KR" sz="1200"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5024" y="2089927"/>
            <a:ext cx="2940201" cy="63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5412872" y="5525379"/>
            <a:ext cx="5679723" cy="1052276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/>
              <a:t> return new ResponseEntity&lt;MoveResponseDto&gt;(moveResponseDto, headers, HttpStatus.valueOf(200));</a:t>
            </a:r>
          </a:p>
          <a:p>
            <a:pPr>
              <a:defRPr/>
            </a:pPr>
            <a:endParaRPr lang="en-US" altLang="ko-KR" sz="900"/>
          </a:p>
          <a:p>
            <a:pPr>
              <a:defRPr/>
            </a:pPr>
            <a:r>
              <a:rPr lang="en-US" altLang="ko-KR" sz="900"/>
              <a:t> return ResponseEntity.ok()</a:t>
            </a:r>
          </a:p>
          <a:p>
            <a:pPr>
              <a:defRPr/>
            </a:pPr>
            <a:r>
              <a:rPr lang="en-US" altLang="ko-KR" sz="900"/>
              <a:t>        .headers(headers)</a:t>
            </a:r>
          </a:p>
          <a:p>
            <a:pPr>
              <a:defRPr/>
            </a:pPr>
            <a:r>
              <a:rPr lang="en-US" altLang="ko-KR" sz="900"/>
              <a:t>        .body(moveResponseDto);</a:t>
            </a:r>
          </a:p>
          <a:p>
            <a:pPr>
              <a:defRPr/>
            </a:pPr>
            <a:endParaRPr lang="en-US" altLang="ko-KR" sz="900"/>
          </a:p>
          <a:p>
            <a:pPr>
              <a:defRPr/>
            </a:pPr>
            <a:r>
              <a:rPr lang="en-US" altLang="ko-KR" sz="900"/>
              <a:t> return ResponseEntity.status(HttpStatus.ok).headers(headers).body(moveResponseDto);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81250" y="5814102"/>
            <a:ext cx="2538716" cy="222843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>
                <a:solidFill>
                  <a:srgbClr val="800080"/>
                </a:solidFill>
              </a:rPr>
              <a:t>ResponseEntity</a:t>
            </a:r>
            <a:r>
              <a:rPr lang="ko-KR" altLang="en-US" sz="900" b="1">
                <a:solidFill>
                  <a:srgbClr val="800080"/>
                </a:solidFill>
              </a:rPr>
              <a:t>를 다양하게 코딩할 수 있다</a:t>
            </a:r>
            <a:r>
              <a:rPr lang="en-US" altLang="ko-KR" sz="900" b="1">
                <a:solidFill>
                  <a:srgbClr val="80008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5695" y="1369989"/>
            <a:ext cx="9230278" cy="1001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20132" y="2636817"/>
            <a:ext cx="6973812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@RestControllerAdvice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(basePackages = "com.springboot.valid_exception")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573492" y="3165395"/>
            <a:ext cx="9154683" cy="1822493"/>
            <a:chOff x="1573492" y="3165395"/>
            <a:chExt cx="9154683" cy="18224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73492" y="3165395"/>
              <a:ext cx="9154683" cy="18224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257676" y="3714630"/>
              <a:ext cx="81438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예제에서는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6007184" y="1980191"/>
            <a:ext cx="406938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45478" y="1986244"/>
            <a:ext cx="744843" cy="608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840090" y="3469873"/>
            <a:ext cx="76543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665298" y="3714630"/>
            <a:ext cx="12353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3"/>
          <p:cNvCxnSpPr/>
          <p:nvPr/>
        </p:nvCxnSpPr>
        <p:spPr>
          <a:xfrm>
            <a:off x="2992490" y="3707998"/>
            <a:ext cx="7654315" cy="0"/>
          </a:xfrm>
          <a:prstGeom prst="line">
            <a:avLst/>
          </a:prstGeom>
          <a:noFill/>
          <a:ln w="190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</p:cxnSp>
      <p:cxnSp>
        <p:nvCxnSpPr>
          <p:cNvPr id="18" name="직선 연결선 15"/>
          <p:cNvCxnSpPr/>
          <p:nvPr/>
        </p:nvCxnSpPr>
        <p:spPr>
          <a:xfrm flipV="1">
            <a:off x="1693873" y="3940528"/>
            <a:ext cx="1744535" cy="2702"/>
          </a:xfrm>
          <a:prstGeom prst="line">
            <a:avLst/>
          </a:prstGeom>
          <a:noFill/>
          <a:ln w="190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083441" y="5195555"/>
            <a:ext cx="1860698" cy="1003315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/>
              <a:t>2XX Success</a:t>
            </a:r>
          </a:p>
          <a:p>
            <a:pPr>
              <a:defRPr/>
            </a:pPr>
            <a:endParaRPr lang="en-US" altLang="ko-KR" sz="1000"/>
          </a:p>
          <a:p>
            <a:pPr>
              <a:defRPr/>
            </a:pPr>
            <a:r>
              <a:rPr lang="en-US" altLang="ko-KR" sz="1000"/>
              <a:t>200 OK</a:t>
            </a:r>
          </a:p>
          <a:p>
            <a:pPr>
              <a:defRPr/>
            </a:pPr>
            <a:r>
              <a:rPr lang="en-US" altLang="ko-KR" sz="1000"/>
              <a:t>201 Created</a:t>
            </a:r>
          </a:p>
          <a:p>
            <a:pPr>
              <a:defRPr/>
            </a:pPr>
            <a:r>
              <a:rPr lang="en-US" altLang="ko-KR" sz="1000"/>
              <a:t>202 Accepted</a:t>
            </a:r>
          </a:p>
          <a:p>
            <a:pPr>
              <a:defRPr/>
            </a:pPr>
            <a:r>
              <a:rPr lang="en-US" altLang="ko-KR" sz="1000"/>
              <a:t>204 No Content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65651" y="5181820"/>
            <a:ext cx="1860698" cy="1455200"/>
          </a:xfrm>
          <a:prstGeom prst="rect">
            <a:avLst/>
          </a:prstGeom>
          <a:solidFill>
            <a:schemeClr val="lt1"/>
          </a:solidFill>
          <a:ln>
            <a:solidFill>
              <a:srgbClr val="70AD47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4XX Client errors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400 Bad Request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401 Unauthorized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403 Forbidden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404 Not Found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405 Method Not Allowed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409 Conflict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429 Too many Requests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8079" y="5184478"/>
            <a:ext cx="1517355" cy="26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/>
              <a:t>HTTP Status Code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1698700" y="1961317"/>
            <a:ext cx="6973812" cy="191345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@RestController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@RequestMapping("/exception")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ExceptionController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@GetMapping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void getRuntimeException(){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throw new RuntimeException("getRuntimeException </a:t>
            </a:r>
            <a:r>
              <a:rPr lang="ko-KR" altLang="en-US" sz="1200" b="1">
                <a:solidFill>
                  <a:srgbClr val="800080"/>
                </a:solidFill>
                <a:latin typeface="Consolas"/>
              </a:rPr>
              <a:t>메서드 호출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");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  <a:endParaRPr lang="en-US" altLang="ko-KR" sz="120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6961" y="1339044"/>
            <a:ext cx="8827116" cy="482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71542" y="2135968"/>
            <a:ext cx="2463927" cy="584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9759" y="4728530"/>
            <a:ext cx="8241506" cy="1580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06961" y="4061896"/>
            <a:ext cx="8204622" cy="5715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50215" y="3429000"/>
            <a:ext cx="5903286" cy="360045"/>
          </a:xfrm>
          <a:prstGeom prst="rect">
            <a:avLst/>
          </a:prstGeom>
          <a:solidFill>
            <a:schemeClr val="lt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rgbClr val="FF0000"/>
                </a:solidFill>
              </a:rPr>
              <a:t>컨트롤러에서 던지 예외는 핸들러 클래스</a:t>
            </a:r>
            <a:r>
              <a:rPr lang="en-US" altLang="ko-KR" sz="900" b="1">
                <a:solidFill>
                  <a:srgbClr val="42C7F1"/>
                </a:solidFill>
              </a:rPr>
              <a:t>(</a:t>
            </a:r>
            <a:r>
              <a:rPr lang="en-US" altLang="ko-KR" sz="900">
                <a:solidFill>
                  <a:srgbClr val="0070C0"/>
                </a:solidFill>
                <a:latin typeface="Consolas"/>
              </a:rPr>
              <a:t>@RestControllerAdvice</a:t>
            </a:r>
            <a:r>
              <a:rPr lang="ko-KR" altLang="en-US" sz="900">
                <a:solidFill>
                  <a:srgbClr val="0070C0"/>
                </a:solidFill>
                <a:latin typeface="Consolas"/>
              </a:rPr>
              <a:t>혹은 </a:t>
            </a:r>
            <a:r>
              <a:rPr lang="en-US" altLang="ko-KR" sz="900">
                <a:solidFill>
                  <a:srgbClr val="0070C0"/>
                </a:solidFill>
                <a:latin typeface="Consolas"/>
              </a:rPr>
              <a:t>@RestControllerAdvice</a:t>
            </a:r>
            <a:r>
              <a:rPr lang="ko-KR" altLang="en-US" sz="900">
                <a:solidFill>
                  <a:srgbClr val="0070C0"/>
                </a:solidFill>
                <a:latin typeface="Consolas"/>
              </a:rPr>
              <a:t>가 설정된</a:t>
            </a:r>
            <a:r>
              <a:rPr lang="en-US" altLang="ko-KR" sz="900">
                <a:solidFill>
                  <a:srgbClr val="0070C0"/>
                </a:solidFill>
                <a:latin typeface="Consolas"/>
              </a:rPr>
              <a:t>)</a:t>
            </a:r>
          </a:p>
          <a:p>
            <a:pPr lvl="0">
              <a:defRPr/>
            </a:pPr>
            <a:r>
              <a:rPr lang="ko-KR" altLang="en-US" sz="900" b="1">
                <a:solidFill>
                  <a:srgbClr val="FF0000"/>
                </a:solidFill>
              </a:rPr>
              <a:t>에서 받는다</a:t>
            </a:r>
            <a:r>
              <a:rPr lang="en-US" altLang="ko-KR" sz="900" b="1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예외 처리 방식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D3089E-F473-0AEB-89C3-370E32B5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16" y="1973248"/>
            <a:ext cx="9297813" cy="2148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9DB195-A889-B36A-E6EF-71D3957E6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91" y="1318406"/>
            <a:ext cx="7701978" cy="542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A6F519-65B2-8CFB-6719-DA11EEDE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288" y="4397357"/>
            <a:ext cx="9439423" cy="6842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B00451-0CC5-6EFA-B8F8-7DB976E9F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162" y="5142146"/>
            <a:ext cx="5148449" cy="12174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AC8126-BD39-173C-94B9-4DFA08E07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459" y="5131133"/>
            <a:ext cx="4953255" cy="69853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FA788A4-06D9-795F-E9DF-4BE08E28BE8F}"/>
              </a:ext>
            </a:extLst>
          </p:cNvPr>
          <p:cNvSpPr/>
          <p:nvPr/>
        </p:nvSpPr>
        <p:spPr>
          <a:xfrm>
            <a:off x="4393406" y="5657850"/>
            <a:ext cx="6107906" cy="467184"/>
          </a:xfrm>
          <a:custGeom>
            <a:avLst/>
            <a:gdLst>
              <a:gd name="connsiteX0" fmla="*/ 5786438 w 6107906"/>
              <a:gd name="connsiteY0" fmla="*/ 0 h 467184"/>
              <a:gd name="connsiteX1" fmla="*/ 5464969 w 6107906"/>
              <a:gd name="connsiteY1" fmla="*/ 464344 h 467184"/>
              <a:gd name="connsiteX2" fmla="*/ 0 w 6107906"/>
              <a:gd name="connsiteY2" fmla="*/ 207169 h 467184"/>
              <a:gd name="connsiteX3" fmla="*/ 0 w 6107906"/>
              <a:gd name="connsiteY3" fmla="*/ 207169 h 46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7906" h="467184">
                <a:moveTo>
                  <a:pt x="5786438" y="0"/>
                </a:moveTo>
                <a:cubicBezTo>
                  <a:pt x="6107906" y="214908"/>
                  <a:pt x="6429375" y="429816"/>
                  <a:pt x="5464969" y="464344"/>
                </a:cubicBezTo>
                <a:cubicBezTo>
                  <a:pt x="4500563" y="498872"/>
                  <a:pt x="0" y="207169"/>
                  <a:pt x="0" y="207169"/>
                </a:cubicBezTo>
                <a:lnTo>
                  <a:pt x="0" y="207169"/>
                </a:ln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AC7B83-C078-68D0-D4D8-BE38C936D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935" y="5028841"/>
            <a:ext cx="1549480" cy="22226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DF53E4-9EE7-C2AE-3522-C2D006E03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448" y="4995229"/>
            <a:ext cx="1517728" cy="22226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73445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10.4.4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983" y="1323955"/>
            <a:ext cx="9415450" cy="897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15159" y="2158781"/>
            <a:ext cx="8138243" cy="4354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Consolas"/>
              </a:rPr>
              <a:t>@RestController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@RequestMapping("/exception")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public class </a:t>
            </a:r>
            <a:r>
              <a:rPr lang="en-US" altLang="ko-KR" sz="1000" dirty="0" err="1">
                <a:latin typeface="Consolas"/>
              </a:rPr>
              <a:t>ExceptionController</a:t>
            </a:r>
            <a:r>
              <a:rPr lang="en-US" altLang="ko-KR" sz="1000" dirty="0">
                <a:latin typeface="Consolas"/>
              </a:rPr>
              <a:t> {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solidFill>
                  <a:srgbClr val="0070C0"/>
                </a:solidFill>
                <a:latin typeface="Consolas"/>
              </a:rPr>
              <a:t>    private final Logger </a:t>
            </a:r>
            <a:r>
              <a:rPr lang="en-US" altLang="ko-KR" sz="1000" dirty="0" err="1">
                <a:solidFill>
                  <a:srgbClr val="0070C0"/>
                </a:solidFill>
                <a:latin typeface="Consolas"/>
              </a:rPr>
              <a:t>LOGGER</a:t>
            </a:r>
            <a:r>
              <a:rPr lang="en-US" altLang="ko-KR" sz="1000" dirty="0">
                <a:solidFill>
                  <a:srgbClr val="0070C0"/>
                </a:solidFill>
                <a:latin typeface="Consolas"/>
              </a:rPr>
              <a:t> = </a:t>
            </a:r>
            <a:r>
              <a:rPr lang="en-US" altLang="ko-KR" sz="1000" dirty="0" err="1">
                <a:solidFill>
                  <a:srgbClr val="0070C0"/>
                </a:solidFill>
                <a:latin typeface="Consolas"/>
              </a:rPr>
              <a:t>LoggerFactory.getLogger</a:t>
            </a:r>
            <a:r>
              <a:rPr lang="en-US" altLang="ko-KR" sz="1000" dirty="0">
                <a:solidFill>
                  <a:srgbClr val="0070C0"/>
                </a:solidFill>
                <a:latin typeface="Consolas"/>
              </a:rPr>
              <a:t>(</a:t>
            </a:r>
            <a:r>
              <a:rPr lang="en-US" altLang="ko-KR" sz="1000" dirty="0" err="1">
                <a:solidFill>
                  <a:srgbClr val="0070C0"/>
                </a:solidFill>
                <a:latin typeface="Consolas"/>
              </a:rPr>
              <a:t>ExceptionController.class</a:t>
            </a:r>
            <a:r>
              <a:rPr lang="en-US" altLang="ko-KR" sz="1000" dirty="0">
                <a:solidFill>
                  <a:srgbClr val="0070C0"/>
                </a:solidFill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@GetMapping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public void </a:t>
            </a:r>
            <a:r>
              <a:rPr lang="en-US" altLang="ko-KR" sz="1000" dirty="0" err="1">
                <a:latin typeface="Consolas"/>
              </a:rPr>
              <a:t>getRuntimeException</a:t>
            </a:r>
            <a:r>
              <a:rPr lang="en-US" altLang="ko-KR" sz="1000" dirty="0">
                <a:latin typeface="Consolas"/>
              </a:rPr>
              <a:t>(){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    throw new </a:t>
            </a:r>
            <a:r>
              <a:rPr lang="en-US" altLang="ko-KR" sz="1000" dirty="0" err="1">
                <a:latin typeface="Consolas"/>
              </a:rPr>
              <a:t>RuntimeException</a:t>
            </a:r>
            <a:r>
              <a:rPr lang="en-US" altLang="ko-KR" sz="1000" dirty="0">
                <a:latin typeface="Consolas"/>
              </a:rPr>
              <a:t>("</a:t>
            </a:r>
            <a:r>
              <a:rPr lang="en-US" altLang="ko-KR" sz="1000" dirty="0" err="1">
                <a:latin typeface="Consolas"/>
              </a:rPr>
              <a:t>getRuntimeException</a:t>
            </a:r>
            <a:r>
              <a:rPr lang="en-US" altLang="ko-KR" sz="1000" dirty="0">
                <a:latin typeface="Consolas"/>
              </a:rPr>
              <a:t> </a:t>
            </a:r>
            <a:r>
              <a:rPr lang="ko-KR" altLang="en-US" sz="1000" dirty="0">
                <a:latin typeface="Consolas"/>
              </a:rPr>
              <a:t>메서드 호출</a:t>
            </a:r>
            <a:r>
              <a:rPr lang="en-US" altLang="ko-KR" sz="1000" dirty="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000" dirty="0"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   </a:t>
            </a:r>
            <a:r>
              <a:rPr lang="en-US" altLang="ko-KR" sz="1000" b="1" dirty="0">
                <a:latin typeface="Consolas"/>
              </a:rPr>
              <a:t> 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@ExceptionHandler(value =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RuntimeException.class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public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ResponseEntity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&lt;Map&lt;String, String&gt;&gt;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handleException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RuntimeException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e,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HttpServletRequest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request) {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HttpHeaders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responseHeaders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= new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HttpHeaders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responseHeaders.setContentType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MediaType.APPLICATION_JSON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HttpStatus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httpStatus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=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HttpStatus.BAD_REQUEST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LOGGER.error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("</a:t>
            </a:r>
            <a:r>
              <a:rPr lang="ko-KR" altLang="en-US" sz="1000" b="1" dirty="0">
                <a:solidFill>
                  <a:srgbClr val="FF0000"/>
                </a:solidFill>
                <a:latin typeface="Consolas"/>
              </a:rPr>
              <a:t>클래스 내 </a:t>
            </a:r>
            <a:r>
              <a:rPr lang="en-US" altLang="ko-KR" sz="1000" b="1" dirty="0" err="1">
                <a:solidFill>
                  <a:srgbClr val="FF0000"/>
                </a:solidFill>
                <a:latin typeface="Consolas"/>
              </a:rPr>
              <a:t>handleException</a:t>
            </a:r>
            <a:r>
              <a:rPr lang="en-US" altLang="ko-KR" sz="1000" b="1" dirty="0">
                <a:solidFill>
                  <a:srgbClr val="FF0000"/>
                </a:solidFill>
                <a:latin typeface="Consolas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Consolas"/>
              </a:rPr>
              <a:t>호출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, {}, {}",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request.getRequestURI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(),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       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e.getMessage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());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Map&lt;String, String&gt; map = new HashMap&lt;&gt;();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map.put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("error type",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httpStatus.getReasonPhrase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());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map.put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("code", "400");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map.put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("message",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e.getMessage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());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    return new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ResponseEntity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&lt;&gt;(map,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responseHeaders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, </a:t>
            </a:r>
            <a:r>
              <a:rPr lang="en-US" altLang="ko-KR" sz="1000" b="1" dirty="0" err="1">
                <a:solidFill>
                  <a:srgbClr val="800080"/>
                </a:solidFill>
                <a:latin typeface="Consolas"/>
              </a:rPr>
              <a:t>httpStatus</a:t>
            </a: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000" b="1" dirty="0">
                <a:solidFill>
                  <a:srgbClr val="800080"/>
                </a:solidFill>
                <a:latin typeface="Consolas"/>
              </a:rPr>
              <a:t>    }</a:t>
            </a:r>
            <a:endParaRPr lang="en-US" altLang="ko-KR" sz="1000" dirty="0">
              <a:solidFill>
                <a:srgbClr val="0070C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000" dirty="0">
                <a:latin typeface="Consolas"/>
              </a:rPr>
              <a:t>}</a:t>
            </a:r>
            <a:endParaRPr lang="en-US" altLang="ko-KR" sz="1000" dirty="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62254" y="2221707"/>
            <a:ext cx="2533780" cy="774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62254" y="4402441"/>
            <a:ext cx="5035684" cy="200799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331815" y="4456943"/>
            <a:ext cx="708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# </a:t>
            </a:r>
            <a:r>
              <a:rPr lang="ko-KR" altLang="en-US" sz="1200" b="1">
                <a:solidFill>
                  <a:srgbClr val="FF0000"/>
                </a:solidFill>
              </a:rPr>
              <a:t>비교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48588" y="4874781"/>
            <a:ext cx="4753669" cy="132618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6788360" y="5171507"/>
            <a:ext cx="460228" cy="10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0088" y="1378723"/>
            <a:ext cx="9881198" cy="95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6588" y="2485929"/>
            <a:ext cx="9715999" cy="222896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accent6"/>
            </a:solidFill>
            <a:miter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457325" y="4221919"/>
            <a:ext cx="9439525" cy="42148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8198" y="4921967"/>
            <a:ext cx="9295604" cy="71449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3675767" y="4402442"/>
            <a:ext cx="508673" cy="666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603921" y="5304731"/>
            <a:ext cx="236169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072368" y="5572125"/>
            <a:ext cx="3976132" cy="1107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3648C37-3226-AC15-93CD-42A7FFCB5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529" y="5737652"/>
            <a:ext cx="1828894" cy="2476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A79E51-1B9C-4625-09C4-9F53511FB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432" y="5759878"/>
            <a:ext cx="1485976" cy="2032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C4A622-D9FB-4E15-5056-4E48F395FF0B}"/>
              </a:ext>
            </a:extLst>
          </p:cNvPr>
          <p:cNvSpPr txBox="1"/>
          <p:nvPr/>
        </p:nvSpPr>
        <p:spPr>
          <a:xfrm>
            <a:off x="3830904" y="5675094"/>
            <a:ext cx="21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31C2C-65BE-DE84-E755-AFD271FFAB70}"/>
              </a:ext>
            </a:extLst>
          </p:cNvPr>
          <p:cNvSpPr txBox="1"/>
          <p:nvPr/>
        </p:nvSpPr>
        <p:spPr>
          <a:xfrm>
            <a:off x="1457325" y="5736151"/>
            <a:ext cx="80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우선순위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54800-64A2-DF76-37B6-9CBB2D25C653}"/>
              </a:ext>
            </a:extLst>
          </p:cNvPr>
          <p:cNvSpPr txBox="1"/>
          <p:nvPr/>
        </p:nvSpPr>
        <p:spPr>
          <a:xfrm>
            <a:off x="2603921" y="6092733"/>
            <a:ext cx="434794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 dirty="0">
                <a:latin typeface="Consolas"/>
              </a:rPr>
              <a:t>각 클래스의 동일한 메서드</a:t>
            </a:r>
            <a:endParaRPr lang="en-US" altLang="ko-KR" sz="900" b="1" dirty="0">
              <a:latin typeface="Consolas"/>
            </a:endParaRPr>
          </a:p>
          <a:p>
            <a:r>
              <a:rPr lang="en-US" altLang="ko-KR" sz="900" b="1" dirty="0">
                <a:solidFill>
                  <a:srgbClr val="800080"/>
                </a:solidFill>
                <a:latin typeface="Consolas"/>
              </a:rPr>
              <a:t>@ExceptionHandler(value = </a:t>
            </a:r>
            <a:r>
              <a:rPr lang="en-US" altLang="ko-KR" sz="900" b="1" dirty="0" err="1">
                <a:solidFill>
                  <a:srgbClr val="800080"/>
                </a:solidFill>
                <a:latin typeface="Consolas"/>
              </a:rPr>
              <a:t>RuntimeException.class</a:t>
            </a:r>
            <a:r>
              <a:rPr lang="en-US" altLang="ko-KR" sz="900" b="1" dirty="0">
                <a:solidFill>
                  <a:srgbClr val="800080"/>
                </a:solidFill>
                <a:latin typeface="Consolas"/>
              </a:rPr>
              <a:t>)</a:t>
            </a:r>
          </a:p>
          <a:p>
            <a:r>
              <a:rPr lang="en-US" altLang="ko-KR" sz="900" b="1" dirty="0">
                <a:solidFill>
                  <a:srgbClr val="800080"/>
                </a:solidFill>
                <a:latin typeface="Consolas"/>
              </a:rPr>
              <a:t>public </a:t>
            </a:r>
            <a:r>
              <a:rPr lang="en-US" altLang="ko-KR" sz="900" b="1" dirty="0" err="1">
                <a:solidFill>
                  <a:srgbClr val="800080"/>
                </a:solidFill>
                <a:latin typeface="Consolas"/>
              </a:rPr>
              <a:t>ResponseEntity</a:t>
            </a:r>
            <a:r>
              <a:rPr lang="en-US" altLang="ko-KR" sz="900" b="1" dirty="0">
                <a:solidFill>
                  <a:srgbClr val="800080"/>
                </a:solidFill>
                <a:latin typeface="Consolas"/>
              </a:rPr>
              <a:t>&lt;Map&lt;String, String&gt;&gt; </a:t>
            </a:r>
            <a:r>
              <a:rPr lang="en-US" altLang="ko-KR" sz="900" b="1" dirty="0" err="1">
                <a:solidFill>
                  <a:srgbClr val="800080"/>
                </a:solidFill>
                <a:latin typeface="Consolas"/>
              </a:rPr>
              <a:t>handleException</a:t>
            </a:r>
            <a:r>
              <a:rPr lang="en-US" altLang="ko-KR" sz="900" b="1" dirty="0">
                <a:solidFill>
                  <a:srgbClr val="800080"/>
                </a:solidFill>
                <a:latin typeface="Consolas"/>
              </a:rPr>
              <a:t>(…)</a:t>
            </a:r>
            <a:endParaRPr lang="ko-KR" altLang="en-US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예외 처리 방식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191092-9BF3-329B-3162-A9DC443D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59" y="1385084"/>
            <a:ext cx="3558916" cy="458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F8636A-C7F2-A075-9273-A68C259044C6}"/>
              </a:ext>
            </a:extLst>
          </p:cNvPr>
          <p:cNvGrpSpPr/>
          <p:nvPr/>
        </p:nvGrpSpPr>
        <p:grpSpPr>
          <a:xfrm>
            <a:off x="1376284" y="2107082"/>
            <a:ext cx="6188868" cy="2055666"/>
            <a:chOff x="1519159" y="2258355"/>
            <a:chExt cx="6188868" cy="205566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458BFD7-DA38-46E6-F1E4-4FC05E68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159" y="2258355"/>
              <a:ext cx="6188868" cy="205566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5B1A484-D924-1B93-3E78-C03CE010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7758" y="2906689"/>
              <a:ext cx="1371670" cy="90174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CD822D-1CA7-D788-C9C8-CCEAC1014F45}"/>
                </a:ext>
              </a:extLst>
            </p:cNvPr>
            <p:cNvSpPr/>
            <p:nvPr/>
          </p:nvSpPr>
          <p:spPr>
            <a:xfrm>
              <a:off x="3984908" y="3721894"/>
              <a:ext cx="1150317" cy="350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FDF27C-3FA1-47AB-EFFA-5CA7225D0D25}"/>
              </a:ext>
            </a:extLst>
          </p:cNvPr>
          <p:cNvSpPr txBox="1"/>
          <p:nvPr/>
        </p:nvSpPr>
        <p:spPr>
          <a:xfrm>
            <a:off x="1426291" y="4305496"/>
            <a:ext cx="9051131" cy="6106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위 그림처럼 만약 </a:t>
            </a:r>
            <a:r>
              <a:rPr lang="en-US" altLang="ko-KR" sz="1200" dirty="0"/>
              <a:t>@ControllerAdvice </a:t>
            </a:r>
            <a:r>
              <a:rPr lang="ko-KR" altLang="en-US" sz="1200" dirty="0"/>
              <a:t>클래스 내에 동일하게 </a:t>
            </a:r>
            <a:r>
              <a:rPr lang="ko-KR" altLang="en-US" sz="1200" dirty="0" err="1"/>
              <a:t>핸들러</a:t>
            </a:r>
            <a:r>
              <a:rPr lang="ko-KR" altLang="en-US" sz="1200" dirty="0"/>
              <a:t> 메서드가 선언된 상태에서 그림처럼 </a:t>
            </a:r>
            <a:r>
              <a:rPr lang="en-US" altLang="ko-KR" sz="1200" dirty="0"/>
              <a:t>Exception </a:t>
            </a:r>
            <a:r>
              <a:rPr lang="ko-KR" altLang="en-US" sz="1200" dirty="0"/>
              <a:t>클래스와 그보다 좀 더 구체적인 </a:t>
            </a:r>
            <a:r>
              <a:rPr lang="en-US" altLang="ko-KR" sz="1200" dirty="0" err="1"/>
              <a:t>NullPointerException</a:t>
            </a:r>
            <a:r>
              <a:rPr lang="en-US" altLang="ko-KR" sz="1200" dirty="0"/>
              <a:t>  </a:t>
            </a:r>
            <a:r>
              <a:rPr lang="ko-KR" altLang="en-US" sz="1200" dirty="0"/>
              <a:t>클래스가 각각 선언된 경우에는 구체적인 클래스가 지정된 쪽이 우선순위를 갖게 된다</a:t>
            </a:r>
          </a:p>
        </p:txBody>
      </p:sp>
    </p:spTree>
    <p:extLst>
      <p:ext uri="{BB962C8B-B14F-4D97-AF65-F5344CB8AC3E}">
        <p14:creationId xmlns:p14="http://schemas.microsoft.com/office/powerpoint/2010/main" val="3761561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예외 처리 방식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8F2610-E4CE-1B5A-3971-8B8D2323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03" y="1358348"/>
            <a:ext cx="5206983" cy="2897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30074A-7133-55C1-B780-6E83497A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60" y="4320373"/>
            <a:ext cx="8999986" cy="6453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04BE8F-8F1A-4553-23F9-2C006C7D7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466" y="4994292"/>
            <a:ext cx="6716977" cy="11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84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10.4.5 </a:t>
            </a:r>
            <a:r>
              <a:rPr lang="ko-KR" altLang="en-US" sz="1400" b="1">
                <a:solidFill>
                  <a:srgbClr val="7030A0"/>
                </a:solidFill>
              </a:rPr>
              <a:t>커스텀 예외</a:t>
            </a: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8047" y="1294580"/>
            <a:ext cx="9117010" cy="1120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8047" y="2628806"/>
            <a:ext cx="8946331" cy="197891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10962" y="2894591"/>
            <a:ext cx="802976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04905" y="4051216"/>
            <a:ext cx="629785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89817" y="2411154"/>
            <a:ext cx="587006" cy="27489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817" y="3573204"/>
            <a:ext cx="808518" cy="27489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10.4.5 </a:t>
            </a:r>
            <a:r>
              <a:rPr lang="ko-KR" altLang="en-US" sz="1400" b="1">
                <a:solidFill>
                  <a:srgbClr val="7030A0"/>
                </a:solidFill>
              </a:rPr>
              <a:t>커스텀 예외</a:t>
            </a:r>
            <a:endParaRPr lang="ko-KR" altLang="en-US" sz="1400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4515" y="3346126"/>
            <a:ext cx="9042970" cy="7458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9700" y="1311741"/>
            <a:ext cx="9372600" cy="18859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65462" y="1598687"/>
            <a:ext cx="45235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99984" y="1114425"/>
            <a:ext cx="1018954" cy="276225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639E98-4798-371F-8619-1F5F411B2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91" y="1947734"/>
            <a:ext cx="3027536" cy="3746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1AC468-64FA-F79D-016D-45E55458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942" y="2222043"/>
            <a:ext cx="3334944" cy="4082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E19383-548D-5A09-6680-92A446D8F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81" y="1416483"/>
            <a:ext cx="4892329" cy="1938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CF024C-7499-AB70-EE23-F04499C81CC2}"/>
              </a:ext>
            </a:extLst>
          </p:cNvPr>
          <p:cNvSpPr txBox="1"/>
          <p:nvPr/>
        </p:nvSpPr>
        <p:spPr>
          <a:xfrm>
            <a:off x="4094989" y="2652365"/>
            <a:ext cx="171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Spring Boot </a:t>
            </a:r>
            <a:r>
              <a:rPr lang="en-US" altLang="ko-KR" sz="1200" dirty="0" err="1">
                <a:solidFill>
                  <a:srgbClr val="7030A0"/>
                </a:solidFill>
              </a:rPr>
              <a:t>DevTools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0D86F-E47A-6E50-4227-B6FE42D3D27E}"/>
              </a:ext>
            </a:extLst>
          </p:cNvPr>
          <p:cNvSpPr txBox="1"/>
          <p:nvPr/>
        </p:nvSpPr>
        <p:spPr>
          <a:xfrm>
            <a:off x="1162681" y="3760546"/>
            <a:ext cx="4462998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Spring Boot </a:t>
            </a:r>
            <a:r>
              <a:rPr lang="en-US" altLang="ko-KR" sz="1200" b="1" dirty="0" err="1">
                <a:solidFill>
                  <a:srgbClr val="7030A0"/>
                </a:solidFill>
              </a:rPr>
              <a:t>DevTools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algn="l"/>
            <a:endParaRPr lang="en-US" altLang="ko-KR" sz="1000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sz="1000" dirty="0">
              <a:solidFill>
                <a:srgbClr val="666666"/>
              </a:solidFill>
              <a:latin typeface="Noto Sans" panose="020B0502040504020204" pitchFamily="34" charset="0"/>
            </a:endParaRPr>
          </a:p>
          <a:p>
            <a:pPr algn="l"/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개발을 </a:t>
            </a:r>
            <a:r>
              <a:rPr lang="ko-KR" altLang="en-US" sz="1000" b="0" i="0" dirty="0" err="1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하다보면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코드 </a:t>
            </a:r>
            <a:r>
              <a:rPr lang="ko-KR" altLang="en-US" sz="1000" b="0" i="0" dirty="0" err="1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수정시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 브라우저에서 보여주는 내용도 수정하려면</a:t>
            </a:r>
          </a:p>
          <a:p>
            <a:pPr algn="l"/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어플리케이션을 재시작해야 하기 때문에 불편한 점이 많은데</a:t>
            </a:r>
          </a:p>
          <a:p>
            <a:pPr algn="l"/>
            <a:r>
              <a:rPr lang="en-US" altLang="ko-KR" sz="1000" b="0" i="0" dirty="0" err="1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devtools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를 이용하면 이러한 불편한 점을 해결할 수 있다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sz="1000" dirty="0"/>
          </a:p>
          <a:p>
            <a:pPr algn="l"/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쉽게 말하면 브라우저로 전송되는 내용들에 대한 코드가 변경되면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, </a:t>
            </a:r>
            <a:r>
              <a:rPr lang="ko-KR" altLang="en-US" sz="1000" b="1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자동으로 어플리케이션을 </a:t>
            </a:r>
            <a:r>
              <a:rPr lang="ko-KR" altLang="en-US" sz="1000" b="1" i="0" dirty="0" err="1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재시작</a:t>
            </a:r>
            <a:r>
              <a:rPr lang="ko-KR" altLang="en-US" sz="1000" b="0" i="0" dirty="0" err="1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하여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 </a:t>
            </a:r>
            <a:r>
              <a:rPr lang="ko-KR" altLang="en-US" sz="1000" dirty="0">
                <a:solidFill>
                  <a:srgbClr val="666666"/>
                </a:solidFill>
                <a:latin typeface="Noto Sans" panose="020B0502040504020204" pitchFamily="34" charset="0"/>
              </a:rPr>
              <a:t>브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라우저에도 업데이트를 해주는 역할을 한다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/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자주 사용하는 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H2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콘솔로 예를 들면 엔티티에 새로운 필드를 추가하거나 새로운 엔티티를 추가해도 프로젝트를 다시 시작하지 않고 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h2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콘솔에서 업데이트된 정보를 볼 수 있다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7522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10.4.6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F97D4F-ACC9-C878-48B4-326BC9BA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05" y="2423351"/>
            <a:ext cx="6383531" cy="340847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882A3D3-403E-446C-5274-92B9B603BA1A}"/>
              </a:ext>
            </a:extLst>
          </p:cNvPr>
          <p:cNvGrpSpPr/>
          <p:nvPr/>
        </p:nvGrpSpPr>
        <p:grpSpPr>
          <a:xfrm>
            <a:off x="1578556" y="1421586"/>
            <a:ext cx="9574539" cy="928708"/>
            <a:chOff x="1578556" y="1421586"/>
            <a:chExt cx="9574539" cy="9287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EE8F32-604F-A5BC-38D7-EF7D144CC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8556" y="1421586"/>
              <a:ext cx="9574539" cy="9287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5D111E-1187-0655-32E8-8267F1FF6CCA}"/>
                </a:ext>
              </a:extLst>
            </p:cNvPr>
            <p:cNvSpPr txBox="1"/>
            <p:nvPr/>
          </p:nvSpPr>
          <p:spPr>
            <a:xfrm>
              <a:off x="2393158" y="1971674"/>
              <a:ext cx="4857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</a:rPr>
                <a:t>실습해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60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2985" y="1343798"/>
            <a:ext cx="9017080" cy="835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7488" y="2237815"/>
            <a:ext cx="8128418" cy="7302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4099" y="3069428"/>
            <a:ext cx="6799726" cy="2834166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class Exception extends Throwable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static final long serialVersionUID = -3387516993124229948L;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Exception()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Exception(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String message</a:t>
            </a:r>
            <a:r>
              <a:rPr lang="en-US" altLang="ko-KR" sz="1200">
                <a:latin typeface="Consolas"/>
              </a:rPr>
              <a:t>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super(message);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Exception(String message, Throwable cause)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super(message, cause);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38324" y="3646741"/>
            <a:ext cx="6101093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 public Exception(Throwable cause)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super(cause);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protected Exception(String message, Throwable cause,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    boolean enableSuppression,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    boolean writableStackTrace)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super(message, cause, enableSuppression, writableStackTrace);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sp>
        <p:nvSpPr>
          <p:cNvPr id="14" name="순서도: 다중 문서 13"/>
          <p:cNvSpPr/>
          <p:nvPr/>
        </p:nvSpPr>
        <p:spPr>
          <a:xfrm>
            <a:off x="831312" y="2935094"/>
            <a:ext cx="247650" cy="264319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73932" y="6107884"/>
            <a:ext cx="7715647" cy="406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sp>
        <p:nvSpPr>
          <p:cNvPr id="12" name="TextBox 11"/>
          <p:cNvSpPr txBox="1"/>
          <p:nvPr/>
        </p:nvSpPr>
        <p:spPr>
          <a:xfrm>
            <a:off x="1457192" y="1432419"/>
            <a:ext cx="6799726" cy="4299726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class Throwable implements Serializable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static final long serialVersionUID = -3042686055658047285L;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transient Object backtrace;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String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detailMessage;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...	</a:t>
            </a:r>
            <a:r>
              <a:rPr lang="ko-KR" altLang="en-US" sz="1200">
                <a:latin typeface="Consolas"/>
              </a:rPr>
              <a:t>생략 </a:t>
            </a:r>
            <a:r>
              <a:rPr lang="en-US" altLang="ko-KR" sz="1200">
                <a:latin typeface="Consolas"/>
              </a:rPr>
              <a:t>...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Throwable()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fillInStackTrace();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Throwable(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String message</a:t>
            </a:r>
            <a:r>
              <a:rPr lang="en-US" altLang="ko-KR" sz="1200">
                <a:latin typeface="Consolas"/>
              </a:rPr>
              <a:t>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fillInStackTrace();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detailMessage = message;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String getMessage()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detailMessage;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8606" y="4475220"/>
            <a:ext cx="4156870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public String getLocalizedMessage()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getMessage();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...	</a:t>
            </a:r>
            <a:r>
              <a:rPr lang="ko-KR" altLang="en-US" sz="1200">
                <a:latin typeface="Consolas"/>
              </a:rPr>
              <a:t>생략 </a:t>
            </a:r>
            <a:r>
              <a:rPr lang="en-US" altLang="ko-KR" sz="1200">
                <a:latin typeface="Consolas"/>
              </a:rPr>
              <a:t>...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sp>
        <p:nvSpPr>
          <p:cNvPr id="14" name="순서도: 다중 문서 13"/>
          <p:cNvSpPr/>
          <p:nvPr/>
        </p:nvSpPr>
        <p:spPr>
          <a:xfrm>
            <a:off x="1259937" y="1344273"/>
            <a:ext cx="247650" cy="264319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2842" y="1438261"/>
            <a:ext cx="9365582" cy="640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842" y="2233492"/>
            <a:ext cx="9186223" cy="855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2839" y="3134041"/>
            <a:ext cx="7198200" cy="2826704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enum HttpStatus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// --- 4xx Client Error ---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BAD_REQUEST(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400</a:t>
            </a:r>
            <a:r>
              <a:rPr lang="en-US" altLang="ko-KR" sz="1200">
                <a:latin typeface="Consolas"/>
              </a:rPr>
              <a:t>, </a:t>
            </a:r>
            <a:r>
              <a:rPr lang="en-US" altLang="ko-KR" sz="1200" b="1">
                <a:solidFill>
                  <a:srgbClr val="783E94"/>
                </a:solidFill>
                <a:latin typeface="Consolas"/>
              </a:rPr>
              <a:t>HttpStatus.Series.CLIENT_ERROR</a:t>
            </a:r>
            <a:r>
              <a:rPr lang="en-US" altLang="ko-KR" sz="1200">
                <a:latin typeface="Consolas"/>
              </a:rPr>
              <a:t>,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"Bad Request"</a:t>
            </a:r>
            <a:r>
              <a:rPr lang="en-US" altLang="ko-KR" sz="1200">
                <a:latin typeface="Consolas"/>
              </a:rPr>
              <a:t>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UNAUTHORIZED(401, HttpStatus.Series.CLIENT_ERROR, "Unauthorized"),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PAYMENT_REQUIRED(402, HttpStatus.Series.CLIENT_ERROR, "Payment Required"),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FORBIDDEN(403, HttpStatus.Series.CLIENT_ERROR, "Forbidden"),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NOT_FOUND(404, HttpStatus.Series.CLIENT_ERROR, "Not Found"),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METHOD_NOT_ALLOWED(405, HttpStatus.Series.CLIENT_ERROR, "Method Not Allowed"),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HttpStatus(int value, HttpStatus.Series series, String reasonPhrase)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this.value = 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altLang="ko-KR" sz="120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this.series = </a:t>
            </a:r>
            <a:r>
              <a:rPr lang="en-US" altLang="ko-KR" sz="1200" b="1">
                <a:solidFill>
                  <a:srgbClr val="783E94"/>
                </a:solidFill>
                <a:latin typeface="Consolas"/>
              </a:rPr>
              <a:t>series</a:t>
            </a:r>
            <a:r>
              <a:rPr lang="en-US" altLang="ko-KR" sz="120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this.reasonPhrase =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reasonPhrase</a:t>
            </a:r>
            <a:r>
              <a:rPr lang="en-US" altLang="ko-KR" sz="120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96857" y="3994340"/>
            <a:ext cx="3551635" cy="156966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  public int value()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this.value;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HttpStatus.Series series()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this.series;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sp>
        <p:nvSpPr>
          <p:cNvPr id="11" name="순서도: 다중 문서 10"/>
          <p:cNvSpPr/>
          <p:nvPr/>
        </p:nvSpPr>
        <p:spPr>
          <a:xfrm>
            <a:off x="942871" y="2999707"/>
            <a:ext cx="247650" cy="264319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0" y="5336125"/>
            <a:ext cx="1783169" cy="146282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70AD47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4XX Client errors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400 Bad Request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401 Unauthorized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403 Forbidden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404 Not Found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405 Method Not Allowed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409 Conflict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429 Too many Requests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025664" y="2014979"/>
            <a:ext cx="4055489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612734" y="2756554"/>
            <a:ext cx="2960408" cy="4713"/>
          </a:xfrm>
          <a:prstGeom prst="line">
            <a:avLst/>
          </a:prstGeom>
          <a:noFill/>
          <a:ln w="254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5" name="직선 연결선 14"/>
          <p:cNvCxnSpPr/>
          <p:nvPr/>
        </p:nvCxnSpPr>
        <p:spPr>
          <a:xfrm flipV="1">
            <a:off x="1608253" y="2988632"/>
            <a:ext cx="4614964" cy="18515"/>
          </a:xfrm>
          <a:prstGeom prst="line">
            <a:avLst/>
          </a:prstGeom>
          <a:noFill/>
          <a:ln w="254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3210" y="1324215"/>
            <a:ext cx="9296771" cy="840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1436749" y="2259493"/>
            <a:ext cx="8304579" cy="2059024"/>
            <a:chOff x="1491247" y="2327239"/>
            <a:chExt cx="8304579" cy="205902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91247" y="3846498"/>
              <a:ext cx="8304579" cy="53976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57919" y="2327239"/>
              <a:ext cx="7298765" cy="153038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635919" y="2393209"/>
              <a:ext cx="77152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chemeClr val="bg2">
                      <a:lumMod val="50000"/>
                    </a:schemeClr>
                  </a:solidFill>
                </a:rPr>
                <a:t>최종적으로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41236" y="4280417"/>
            <a:ext cx="3030622" cy="22671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01950" y="2798778"/>
            <a:ext cx="1001597" cy="22473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/>
              <a:t>reasonPhrase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2417" y="1290070"/>
            <a:ext cx="7134377" cy="400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179984" y="1722583"/>
            <a:ext cx="10021094" cy="39333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class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Constants</a:t>
            </a:r>
            <a:r>
              <a:rPr lang="en-US" altLang="ko-KR" sz="1200"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enum</a:t>
            </a:r>
            <a:r>
              <a:rPr lang="en-US" altLang="ko-KR" sz="1200">
                <a:latin typeface="Consolas"/>
              </a:rPr>
              <a:t> ExceptionClass {</a:t>
            </a:r>
            <a:r>
              <a:rPr lang="ko-KR" altLang="en-US" sz="1200">
                <a:latin typeface="Consolas"/>
              </a:rPr>
              <a:t> 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PRODUCT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("Product");</a:t>
            </a:r>
            <a:r>
              <a:rPr lang="ko-KR" altLang="en-US" sz="1200">
                <a:latin typeface="Consolas"/>
              </a:rPr>
              <a:t>  </a:t>
            </a:r>
            <a:r>
              <a:rPr lang="en-US" altLang="ko-KR" sz="1200">
                <a:latin typeface="Consolas"/>
              </a:rPr>
              <a:t>//</a:t>
            </a:r>
            <a:r>
              <a:rPr lang="ko-KR" altLang="en-US" sz="1200">
                <a:latin typeface="Consolas"/>
              </a:rPr>
              <a:t> 상수 하나 선언</a:t>
            </a:r>
            <a:r>
              <a:rPr lang="en-US" altLang="ko-KR" sz="1200">
                <a:latin typeface="Consolas"/>
              </a:rPr>
              <a:t>(</a:t>
            </a:r>
            <a:r>
              <a:rPr lang="ko-KR" altLang="en-US" sz="1200">
                <a:latin typeface="Consolas"/>
              </a:rPr>
              <a:t>도메인 </a:t>
            </a:r>
            <a:r>
              <a:rPr lang="en-US" altLang="ko-KR" sz="1200">
                <a:latin typeface="Consolas"/>
              </a:rPr>
              <a:t>Product </a:t>
            </a:r>
            <a:r>
              <a:rPr lang="ko-KR" altLang="en-US" sz="1200">
                <a:latin typeface="Consolas"/>
              </a:rPr>
              <a:t>엔티티로만 실습한 관계로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private String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ExceptionClass(String exceptionClass)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this.exceptionClass =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public String getExceptionClass()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return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@Override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public String toString()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return getExceptionClass() + " Exception. ";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3684" y="1831256"/>
            <a:ext cx="2432175" cy="400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2487" y="4067423"/>
            <a:ext cx="7457682" cy="6611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2" name="설명선: 선(강조선) 11"/>
          <p:cNvSpPr/>
          <p:nvPr/>
        </p:nvSpPr>
        <p:spPr>
          <a:xfrm>
            <a:off x="6727308" y="2980439"/>
            <a:ext cx="2547383" cy="775291"/>
          </a:xfrm>
          <a:prstGeom prst="accentCallout1">
            <a:avLst>
              <a:gd name="adj1" fmla="val 21821"/>
              <a:gd name="adj2" fmla="val -3724"/>
              <a:gd name="adj3" fmla="val -101527"/>
              <a:gd name="adj4" fmla="val -88252"/>
            </a:avLst>
          </a:prstGeom>
          <a:ln>
            <a:solidFill>
              <a:schemeClr val="accent2"/>
            </a:solidFill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rgbClr val="800080"/>
                </a:solidFill>
                <a:latin typeface="Consolas"/>
              </a:rPr>
              <a:t>열거형은 커스텀 예외 클래스에서 메시지 내부에 어떤 도메인에서 문제가 발생했는지 보여주는데 사용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2727081" y="6159909"/>
            <a:ext cx="7900773" cy="57236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@GetMapping("/custom")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public void getCustomException() throws </a:t>
            </a:r>
            <a:r>
              <a:rPr kumimoji="0" lang="en-US" altLang="ko-KR" sz="8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CustomException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throw new CustomException(</a:t>
            </a:r>
            <a:r>
              <a:rPr kumimoji="0" lang="en-US" altLang="ko-KR" sz="800" b="1" i="0" u="none" strike="noStrike" kern="1200" cap="none" spc="0" normalizeH="0" baseline="0">
                <a:solidFill>
                  <a:srgbClr val="800080"/>
                </a:solidFill>
                <a:latin typeface="Consolas"/>
              </a:rPr>
              <a:t>Constants.ExceptionClass.</a:t>
            </a:r>
            <a:r>
              <a:rPr kumimoji="0" lang="en-US" altLang="ko-KR" sz="8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PRODUCT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, HttpStatus.BAD_REQUEST, "getCustomException 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메서드 호출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");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2730222" y="5394560"/>
            <a:ext cx="7218920" cy="69953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public </a:t>
            </a:r>
            <a:r>
              <a:rPr kumimoji="0" lang="en-US" altLang="ko-KR" sz="8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CustomException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(</a:t>
            </a:r>
            <a:r>
              <a:rPr kumimoji="0" lang="en-US" altLang="ko-KR" sz="800" b="1" i="0" u="none" strike="noStrike" kern="1200" cap="none" spc="0" normalizeH="0" baseline="0">
                <a:solidFill>
                  <a:srgbClr val="800080"/>
                </a:solidFill>
                <a:latin typeface="Consolas"/>
              </a:rPr>
              <a:t>Constants.ExceptionClass exceptionClass</a:t>
            </a:r>
            <a:r>
              <a:rPr kumimoji="0" lang="en-US" altLang="ko-KR" sz="800" b="1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, HttpStatus httpStatus, String message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super(exceptionClass.toString() + message);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this.exceptionClass = exceptionClass;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this.httpStatus = httpStatus;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}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rot="10800000">
            <a:off x="3965923" y="5552553"/>
            <a:ext cx="1546180" cy="795926"/>
          </a:xfrm>
          <a:prstGeom prst="straightConnector1">
            <a:avLst/>
          </a:prstGeom>
          <a:ln>
            <a:solidFill>
              <a:srgbClr val="FF66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821" y="1263479"/>
            <a:ext cx="9200358" cy="933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95" y="1972185"/>
            <a:ext cx="4550134" cy="3922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34381" y="2404154"/>
            <a:ext cx="9788449" cy="33851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class CustomException extends Exception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private </a:t>
            </a:r>
            <a:r>
              <a:rPr lang="en-US" altLang="ko-KR" sz="1200" b="1">
                <a:solidFill>
                  <a:srgbClr val="0000FF"/>
                </a:solidFill>
                <a:latin typeface="Consolas"/>
              </a:rPr>
              <a:t>Constants.ExceptionClass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exceptionClass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    private </a:t>
            </a:r>
            <a:r>
              <a:rPr lang="en-US" altLang="ko-KR" sz="1200" b="1">
                <a:solidFill>
                  <a:srgbClr val="0000FF"/>
                </a:solidFill>
                <a:latin typeface="Consolas"/>
              </a:rPr>
              <a:t>HttpStatus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httpStatus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;</a:t>
            </a:r>
            <a:endParaRPr lang="en-US" altLang="ko-KR" sz="1200">
              <a:solidFill>
                <a:srgbClr val="00B05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B050"/>
                </a:solidFill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CustomException(Constants.ExceptionClass exceptionClass, HttpStatus httpStatus, String message)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super(exceptionClass.toString() + message);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this.exceptionClass =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this.httpStatus = httpStatus;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Constants.ExceptionClass getExceptionClass()</a:t>
            </a:r>
            <a:r>
              <a:rPr lang="en-US" altLang="ko-KR" sz="1200"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int getHttpStatusCode()</a:t>
            </a:r>
            <a:r>
              <a:rPr lang="en-US" altLang="ko-KR" sz="1200"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httpStatus.value();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99365" y="3808301"/>
            <a:ext cx="3970334" cy="17543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String getHttpStatusType()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httpStatus.getReasonPhrase();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HttpStatus getHttpStatus()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httpStatus;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64396" y="5647757"/>
            <a:ext cx="8128418" cy="60328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12052" y="2645803"/>
            <a:ext cx="2857647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0135" y="1358883"/>
            <a:ext cx="9094101" cy="669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684474" y="2058365"/>
            <a:ext cx="8685421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@</a:t>
            </a:r>
            <a:r>
              <a:rPr lang="en-US" altLang="ko-KR" sz="1200" dirty="0" err="1">
                <a:latin typeface="Consolas"/>
              </a:rPr>
              <a:t>ExceptionHandler</a:t>
            </a:r>
            <a:r>
              <a:rPr lang="en-US" altLang="ko-KR" sz="1200" dirty="0">
                <a:latin typeface="Consolas"/>
              </a:rPr>
              <a:t>(value = </a:t>
            </a:r>
            <a:r>
              <a:rPr lang="en-US" altLang="ko-KR" sz="1200" b="1" dirty="0" err="1">
                <a:solidFill>
                  <a:srgbClr val="7030A0"/>
                </a:solidFill>
                <a:latin typeface="Consolas"/>
              </a:rPr>
              <a:t>CustomException.class</a:t>
            </a:r>
            <a:r>
              <a:rPr lang="en-US" altLang="ko-KR" sz="1200" dirty="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public </a:t>
            </a:r>
            <a:r>
              <a:rPr lang="en-US" altLang="ko-KR" sz="1200" dirty="0" err="1">
                <a:latin typeface="Consolas"/>
              </a:rPr>
              <a:t>ResponseEntity</a:t>
            </a:r>
            <a:r>
              <a:rPr lang="en-US" altLang="ko-KR" sz="1200" dirty="0">
                <a:latin typeface="Consolas"/>
              </a:rPr>
              <a:t>&lt;Map&lt;String, String&gt;&gt; </a:t>
            </a:r>
            <a:r>
              <a:rPr lang="en-US" altLang="ko-KR" sz="1200" dirty="0" err="1">
                <a:latin typeface="Consolas"/>
              </a:rPr>
              <a:t>handleException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CustomException</a:t>
            </a:r>
            <a:r>
              <a:rPr lang="en-US" altLang="ko-KR" sz="1200" dirty="0">
                <a:latin typeface="Consolas"/>
              </a:rPr>
              <a:t> e, 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                                                       </a:t>
            </a:r>
            <a:r>
              <a:rPr lang="en-US" altLang="ko-KR" sz="1200" dirty="0" err="1">
                <a:latin typeface="Consolas"/>
              </a:rPr>
              <a:t>HttpServletRequest</a:t>
            </a:r>
            <a:r>
              <a:rPr lang="en-US" altLang="ko-KR" sz="1200" dirty="0">
                <a:latin typeface="Consolas"/>
              </a:rPr>
              <a:t> request) 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HttpHeaders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responseHeaders</a:t>
            </a:r>
            <a:r>
              <a:rPr lang="en-US" altLang="ko-KR" sz="1200" dirty="0">
                <a:latin typeface="Consolas"/>
              </a:rPr>
              <a:t> = new </a:t>
            </a:r>
            <a:r>
              <a:rPr lang="en-US" altLang="ko-KR" sz="1200" dirty="0" err="1">
                <a:latin typeface="Consolas"/>
              </a:rPr>
              <a:t>HttpHeaders</a:t>
            </a:r>
            <a:r>
              <a:rPr lang="en-US" altLang="ko-KR" sz="1200" dirty="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LOGGER.error</a:t>
            </a:r>
            <a:r>
              <a:rPr lang="en-US" altLang="ko-KR" sz="1200" dirty="0">
                <a:latin typeface="Consolas"/>
              </a:rPr>
              <a:t>("Advice </a:t>
            </a:r>
            <a:r>
              <a:rPr lang="ko-KR" altLang="en-US" sz="1200" dirty="0">
                <a:latin typeface="Consolas"/>
              </a:rPr>
              <a:t>내 </a:t>
            </a:r>
            <a:r>
              <a:rPr lang="en-US" altLang="ko-KR" sz="1200" dirty="0" err="1">
                <a:latin typeface="Consolas"/>
              </a:rPr>
              <a:t>handleException</a:t>
            </a:r>
            <a:r>
              <a:rPr lang="en-US" altLang="ko-KR" sz="1200" dirty="0">
                <a:latin typeface="Consolas"/>
              </a:rPr>
              <a:t> </a:t>
            </a:r>
            <a:r>
              <a:rPr lang="ko-KR" altLang="en-US" sz="1200" dirty="0">
                <a:latin typeface="Consolas"/>
              </a:rPr>
              <a:t>호출</a:t>
            </a:r>
            <a:r>
              <a:rPr lang="en-US" altLang="ko-KR" sz="1200" dirty="0">
                <a:latin typeface="Consolas"/>
              </a:rPr>
              <a:t>, {}, {}", </a:t>
            </a:r>
            <a:r>
              <a:rPr lang="en-US" altLang="ko-KR" sz="1200" dirty="0" err="1">
                <a:latin typeface="Consolas"/>
              </a:rPr>
              <a:t>request.getRequestURI</a:t>
            </a:r>
            <a:r>
              <a:rPr lang="en-US" altLang="ko-KR" sz="1200" dirty="0">
                <a:latin typeface="Consolas"/>
              </a:rPr>
              <a:t>(), </a:t>
            </a:r>
            <a:r>
              <a:rPr lang="en-US" altLang="ko-KR" sz="1200" dirty="0" err="1">
                <a:latin typeface="Consolas"/>
              </a:rPr>
              <a:t>e.getMessage</a:t>
            </a:r>
            <a:r>
              <a:rPr lang="en-US" altLang="ko-KR" sz="1200" dirty="0">
                <a:latin typeface="Consolas"/>
              </a:rPr>
              <a:t>());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Map&lt;String, String&gt; map = new </a:t>
            </a:r>
            <a:r>
              <a:rPr lang="en-US" altLang="ko-KR" sz="1200" dirty="0" err="1">
                <a:latin typeface="Consolas"/>
              </a:rPr>
              <a:t>HashMap</a:t>
            </a:r>
            <a:r>
              <a:rPr lang="en-US" altLang="ko-KR" sz="1200" dirty="0">
                <a:latin typeface="Consolas"/>
              </a:rPr>
              <a:t>&lt;&gt;();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map.put</a:t>
            </a:r>
            <a:r>
              <a:rPr lang="en-US" altLang="ko-KR" sz="1200" dirty="0">
                <a:latin typeface="Consolas"/>
              </a:rPr>
              <a:t>("error type", </a:t>
            </a:r>
            <a:r>
              <a:rPr lang="en-US" altLang="ko-KR" sz="1200" dirty="0" err="1">
                <a:latin typeface="Consolas"/>
              </a:rPr>
              <a:t>e.getHttpStatusType</a:t>
            </a:r>
            <a:r>
              <a:rPr lang="en-US" altLang="ko-KR" sz="1200" dirty="0">
                <a:latin typeface="Consolas"/>
              </a:rPr>
              <a:t>());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map.put</a:t>
            </a:r>
            <a:r>
              <a:rPr lang="en-US" altLang="ko-KR" sz="1200" dirty="0">
                <a:latin typeface="Consolas"/>
              </a:rPr>
              <a:t>("code", 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Integer.toString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e.getHttpStatusCode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())</a:t>
            </a:r>
            <a:r>
              <a:rPr lang="en-US" altLang="ko-KR" sz="1200" dirty="0"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</a:t>
            </a:r>
            <a:r>
              <a:rPr lang="en-US" altLang="ko-KR" sz="1200" dirty="0" err="1">
                <a:latin typeface="Consolas"/>
              </a:rPr>
              <a:t>map.put</a:t>
            </a:r>
            <a:r>
              <a:rPr lang="en-US" altLang="ko-KR" sz="1200" dirty="0">
                <a:latin typeface="Consolas"/>
              </a:rPr>
              <a:t>("message", </a:t>
            </a:r>
            <a:r>
              <a:rPr lang="en-US" altLang="ko-KR" sz="1200" dirty="0" err="1">
                <a:latin typeface="Consolas"/>
              </a:rPr>
              <a:t>e.getMessage</a:t>
            </a:r>
            <a:r>
              <a:rPr lang="en-US" altLang="ko-KR" sz="1200" dirty="0">
                <a:latin typeface="Consolas"/>
              </a:rPr>
              <a:t>());</a:t>
            </a:r>
          </a:p>
          <a:p>
            <a:pPr lvl="0">
              <a:defRPr/>
            </a:pPr>
            <a:endParaRPr lang="en-US" altLang="ko-KR" sz="1200" dirty="0">
              <a:latin typeface="Consolas"/>
            </a:endParaRP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return new </a:t>
            </a:r>
            <a:r>
              <a:rPr lang="en-US" altLang="ko-KR" sz="1200" dirty="0" err="1">
                <a:latin typeface="Consolas"/>
              </a:rPr>
              <a:t>ResponseEntity</a:t>
            </a:r>
            <a:r>
              <a:rPr lang="en-US" altLang="ko-KR" sz="1200" dirty="0">
                <a:latin typeface="Consolas"/>
              </a:rPr>
              <a:t>&lt;&gt;(map, </a:t>
            </a:r>
            <a:r>
              <a:rPr lang="en-US" altLang="ko-KR" sz="1200" dirty="0" err="1">
                <a:latin typeface="Consolas"/>
              </a:rPr>
              <a:t>responseHeaders</a:t>
            </a:r>
            <a:r>
              <a:rPr lang="en-US" altLang="ko-KR" sz="1200" dirty="0">
                <a:latin typeface="Consolas"/>
              </a:rPr>
              <a:t>, </a:t>
            </a:r>
            <a:r>
              <a:rPr lang="en-US" altLang="ko-KR" sz="1200" dirty="0" err="1">
                <a:latin typeface="Consolas"/>
              </a:rPr>
              <a:t>e.getHttpStatus</a:t>
            </a:r>
            <a:r>
              <a:rPr lang="en-US" altLang="ko-KR" sz="1200" dirty="0">
                <a:latin typeface="Consolas"/>
              </a:rPr>
              <a:t>());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4101" y="617247"/>
            <a:ext cx="2836421" cy="629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0135" y="4642208"/>
            <a:ext cx="8916198" cy="65408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918813" y="4950200"/>
            <a:ext cx="56983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5"/>
          <p:cNvCxnSpPr/>
          <p:nvPr/>
        </p:nvCxnSpPr>
        <p:spPr>
          <a:xfrm>
            <a:off x="2240544" y="5203831"/>
            <a:ext cx="2947258" cy="7452"/>
          </a:xfrm>
          <a:prstGeom prst="line">
            <a:avLst/>
          </a:prstGeom>
          <a:noFill/>
          <a:ln w="190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</p:cxnSp>
      <p:sp>
        <p:nvSpPr>
          <p:cNvPr id="14" name="TextBox 9"/>
          <p:cNvSpPr txBox="1"/>
          <p:nvPr/>
        </p:nvSpPr>
        <p:spPr>
          <a:xfrm>
            <a:off x="5721562" y="5382748"/>
            <a:ext cx="4852674" cy="90406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Map&lt;String, String&gt; </a:t>
            </a:r>
            <a:r>
              <a:rPr kumimoji="0" lang="en-US" altLang="ko-KR" sz="900" b="0" i="0" u="none" strike="noStrike" kern="1200" cap="none" spc="0" normalizeH="0" baseline="0">
                <a:solidFill>
                  <a:schemeClr val="dk1"/>
                </a:solidFill>
                <a:latin typeface="Consolas"/>
              </a:rPr>
              <a:t>map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= new HashMap&lt;&gt;();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map.put("error type", httpStatus.getReasonPhrase());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map.put("code", </a:t>
            </a:r>
            <a:r>
              <a:rPr kumimoji="0" lang="en-US" altLang="ko-KR" sz="9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"400"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map.put("message", e.getMessage());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</a:t>
            </a:r>
            <a:r>
              <a:rPr kumimoji="0" lang="en-US" altLang="ko-KR" sz="90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return new </a:t>
            </a:r>
            <a:r>
              <a:rPr kumimoji="0" lang="en-US" altLang="ko-KR" sz="900" i="0" u="none" strike="noStrike" kern="1200" cap="none" spc="0" normalizeH="0" baseline="0">
                <a:solidFill>
                  <a:schemeClr val="dk1"/>
                </a:solidFill>
                <a:latin typeface="Consolas"/>
              </a:rPr>
              <a:t>ResponseEntity&lt;&gt;(map, responseHeaders, httpStatus);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8795" y="5382748"/>
            <a:ext cx="4550485" cy="1015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</a:rPr>
              <a:t>@</a:t>
            </a:r>
            <a:r>
              <a:rPr lang="en-US" altLang="ko-KR" sz="1000" b="1" dirty="0" err="1">
                <a:solidFill>
                  <a:srgbClr val="7030A0"/>
                </a:solidFill>
              </a:rPr>
              <a:t>RestControllerAdvice</a:t>
            </a:r>
            <a:r>
              <a:rPr lang="en-US" altLang="ko-KR" sz="1000" b="1" dirty="0">
                <a:solidFill>
                  <a:srgbClr val="7030A0"/>
                </a:solidFill>
              </a:rPr>
              <a:t> </a:t>
            </a:r>
          </a:p>
          <a:p>
            <a:r>
              <a:rPr lang="en-US" altLang="ko-KR" sz="1000" dirty="0"/>
              <a:t>public class </a:t>
            </a:r>
            <a:r>
              <a:rPr lang="en-US" altLang="ko-KR" sz="1000" dirty="0" err="1"/>
              <a:t>CustomExceptionHandler</a:t>
            </a:r>
            <a:r>
              <a:rPr lang="en-US" altLang="ko-KR" sz="1000" dirty="0"/>
              <a:t> {</a:t>
            </a:r>
          </a:p>
          <a:p>
            <a:r>
              <a:rPr lang="en-US" altLang="ko-KR" sz="1000" dirty="0"/>
              <a:t>       :</a:t>
            </a:r>
          </a:p>
          <a:p>
            <a:r>
              <a:rPr lang="en-US" altLang="ko-KR" sz="1000" dirty="0"/>
              <a:t> @</a:t>
            </a:r>
            <a:r>
              <a:rPr lang="en-US" altLang="ko-KR" sz="1000" dirty="0" err="1"/>
              <a:t>ExceptionHandler</a:t>
            </a:r>
            <a:r>
              <a:rPr lang="en-US" altLang="ko-KR" sz="1000" dirty="0"/>
              <a:t>(value = </a:t>
            </a:r>
            <a:r>
              <a:rPr lang="en-US" altLang="ko-KR" sz="1000" dirty="0" err="1"/>
              <a:t>RuntimeException.class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       :</a:t>
            </a:r>
          </a:p>
          <a:p>
            <a:r>
              <a:rPr lang="en-US" altLang="ko-KR" sz="1000" dirty="0"/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@</a:t>
            </a:r>
            <a:r>
              <a:rPr lang="en-US" altLang="ko-KR" sz="1000" b="1" dirty="0" err="1">
                <a:solidFill>
                  <a:srgbClr val="FF0000"/>
                </a:solidFill>
              </a:rPr>
              <a:t>ExceptionHandler</a:t>
            </a:r>
            <a:r>
              <a:rPr lang="en-US" altLang="ko-KR" sz="1000" b="1" dirty="0">
                <a:solidFill>
                  <a:srgbClr val="FF0000"/>
                </a:solidFill>
              </a:rPr>
              <a:t>(value = </a:t>
            </a:r>
            <a:r>
              <a:rPr lang="en-US" altLang="ko-KR" sz="1000" b="1" dirty="0" err="1">
                <a:solidFill>
                  <a:srgbClr val="FF0000"/>
                </a:solidFill>
              </a:rPr>
              <a:t>CustomException.class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37836" y="2259106"/>
            <a:ext cx="1075811" cy="4005622"/>
          </a:xfrm>
          <a:custGeom>
            <a:avLst/>
            <a:gdLst>
              <a:gd name="connsiteX0" fmla="*/ 613232 w 1075811"/>
              <a:gd name="connsiteY0" fmla="*/ 3991087 h 4005622"/>
              <a:gd name="connsiteX1" fmla="*/ 365806 w 1075811"/>
              <a:gd name="connsiteY1" fmla="*/ 3905026 h 4005622"/>
              <a:gd name="connsiteX2" fmla="*/ 139896 w 1075811"/>
              <a:gd name="connsiteY2" fmla="*/ 3238052 h 4005622"/>
              <a:gd name="connsiteX3" fmla="*/ 21562 w 1075811"/>
              <a:gd name="connsiteY3" fmla="*/ 2033195 h 4005622"/>
              <a:gd name="connsiteX4" fmla="*/ 53835 w 1075811"/>
              <a:gd name="connsiteY4" fmla="*/ 935915 h 4005622"/>
              <a:gd name="connsiteX5" fmla="*/ 537929 w 1075811"/>
              <a:gd name="connsiteY5" fmla="*/ 290456 h 4005622"/>
              <a:gd name="connsiteX6" fmla="*/ 1075811 w 1075811"/>
              <a:gd name="connsiteY6" fmla="*/ 0 h 400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5811" h="4005622">
                <a:moveTo>
                  <a:pt x="613232" y="3991087"/>
                </a:moveTo>
                <a:cubicBezTo>
                  <a:pt x="528963" y="4010809"/>
                  <a:pt x="444695" y="4030532"/>
                  <a:pt x="365806" y="3905026"/>
                </a:cubicBezTo>
                <a:cubicBezTo>
                  <a:pt x="286917" y="3779520"/>
                  <a:pt x="197270" y="3550024"/>
                  <a:pt x="139896" y="3238052"/>
                </a:cubicBezTo>
                <a:cubicBezTo>
                  <a:pt x="82522" y="2926080"/>
                  <a:pt x="35905" y="2416884"/>
                  <a:pt x="21562" y="2033195"/>
                </a:cubicBezTo>
                <a:cubicBezTo>
                  <a:pt x="7219" y="1649506"/>
                  <a:pt x="-32226" y="1226371"/>
                  <a:pt x="53835" y="935915"/>
                </a:cubicBezTo>
                <a:cubicBezTo>
                  <a:pt x="139896" y="645458"/>
                  <a:pt x="367600" y="446442"/>
                  <a:pt x="537929" y="290456"/>
                </a:cubicBezTo>
                <a:cubicBezTo>
                  <a:pt x="708258" y="134470"/>
                  <a:pt x="892034" y="67235"/>
                  <a:pt x="1075811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206240" y="5834780"/>
            <a:ext cx="1720613" cy="2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/>
          <p:cNvSpPr/>
          <p:nvPr/>
        </p:nvSpPr>
        <p:spPr>
          <a:xfrm>
            <a:off x="5969644" y="5464913"/>
            <a:ext cx="172075" cy="7660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1171297" y="2327009"/>
            <a:ext cx="10392778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Consolas"/>
              </a:rPr>
              <a:t>@</a:t>
            </a:r>
            <a:r>
              <a:rPr lang="en-US" altLang="ko-KR" sz="1200" dirty="0" err="1">
                <a:latin typeface="Consolas"/>
              </a:rPr>
              <a:t>GetMapping</a:t>
            </a:r>
            <a:r>
              <a:rPr lang="en-US" altLang="ko-KR" sz="1200" dirty="0">
                <a:latin typeface="Consolas"/>
              </a:rPr>
              <a:t>("/custom")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public void </a:t>
            </a:r>
            <a:r>
              <a:rPr lang="en-US" altLang="ko-KR" sz="1200" dirty="0" err="1">
                <a:latin typeface="Consolas"/>
              </a:rPr>
              <a:t>getCustomException</a:t>
            </a:r>
            <a:r>
              <a:rPr lang="en-US" altLang="ko-KR" sz="1200" dirty="0">
                <a:latin typeface="Consolas"/>
              </a:rPr>
              <a:t>() throws </a:t>
            </a:r>
            <a:r>
              <a:rPr lang="en-US" altLang="ko-KR" sz="1200" dirty="0" err="1">
                <a:latin typeface="Consolas"/>
              </a:rPr>
              <a:t>CustomException</a:t>
            </a:r>
            <a:r>
              <a:rPr lang="en-US" altLang="ko-KR" sz="1200" dirty="0">
                <a:latin typeface="Consolas"/>
              </a:rPr>
              <a:t>{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    throw new </a:t>
            </a:r>
            <a:r>
              <a:rPr lang="en-US" altLang="ko-KR" sz="1200" dirty="0" err="1">
                <a:latin typeface="Consolas"/>
              </a:rPr>
              <a:t>CustomException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b="1" dirty="0" err="1">
                <a:solidFill>
                  <a:srgbClr val="800080"/>
                </a:solidFill>
                <a:latin typeface="Consolas"/>
              </a:rPr>
              <a:t>Constants.ExceptionClass.PRODUCT</a:t>
            </a:r>
            <a:r>
              <a:rPr lang="en-US" altLang="ko-KR" sz="1200" dirty="0">
                <a:latin typeface="Consolas"/>
              </a:rPr>
              <a:t>, 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HttpStatus.BAD_REQUEST</a:t>
            </a:r>
            <a:r>
              <a:rPr lang="en-US" altLang="ko-KR" sz="1200" dirty="0">
                <a:latin typeface="Consolas"/>
              </a:rPr>
              <a:t>, "</a:t>
            </a:r>
            <a:r>
              <a:rPr lang="en-US" altLang="ko-KR" sz="1200" dirty="0" err="1">
                <a:latin typeface="Consolas"/>
              </a:rPr>
              <a:t>getCustomException</a:t>
            </a:r>
            <a:r>
              <a:rPr lang="en-US" altLang="ko-KR" sz="1200" dirty="0">
                <a:latin typeface="Consolas"/>
              </a:rPr>
              <a:t> </a:t>
            </a:r>
            <a:r>
              <a:rPr lang="ko-KR" altLang="en-US" sz="1200" dirty="0">
                <a:latin typeface="Consolas"/>
              </a:rPr>
              <a:t>메서드 호출</a:t>
            </a:r>
            <a:r>
              <a:rPr lang="en-US" altLang="ko-KR" sz="1200" dirty="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0135" y="1415114"/>
            <a:ext cx="8921584" cy="585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0241" y="3227804"/>
            <a:ext cx="9405568" cy="11564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90004" y="1793122"/>
            <a:ext cx="2394073" cy="730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572461" y="4765638"/>
            <a:ext cx="455048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Consolas"/>
              </a:rPr>
              <a:t>HttpStatus.</a:t>
            </a:r>
            <a:r>
              <a:rPr lang="en-US" altLang="ko-KR" sz="1200" dirty="0" err="1">
                <a:solidFill>
                  <a:srgbClr val="000000"/>
                </a:solidFill>
                <a:ea typeface="맑은 고딕"/>
                <a:cs typeface="맑은 고딕"/>
              </a:rPr>
              <a:t>Unauthorized</a:t>
            </a:r>
            <a:endParaRPr lang="en-US" altLang="ko-KR" sz="1200" dirty="0">
              <a:solidFill>
                <a:srgbClr val="000000"/>
              </a:solidFill>
              <a:ea typeface="맑은 고딕"/>
              <a:cs typeface="맑은 고딕"/>
            </a:endParaRPr>
          </a:p>
          <a:p>
            <a:r>
              <a:rPr lang="en-US" altLang="ko-KR" sz="1200" dirty="0" err="1">
                <a:latin typeface="Consolas"/>
              </a:rPr>
              <a:t>HttpStatus.</a:t>
            </a:r>
            <a:r>
              <a:rPr lang="en-US" altLang="ko-KR" sz="1200" dirty="0" err="1">
                <a:solidFill>
                  <a:srgbClr val="000000"/>
                </a:solidFill>
                <a:ea typeface="맑은 고딕"/>
                <a:cs typeface="맑은 고딕"/>
              </a:rPr>
              <a:t>Not_Found</a:t>
            </a:r>
            <a:endParaRPr lang="en-US" altLang="ko-KR" sz="1200" dirty="0">
              <a:solidFill>
                <a:srgbClr val="000000"/>
              </a:solidFill>
              <a:ea typeface="맑은 고딕"/>
              <a:cs typeface="맑은 고딕"/>
            </a:endParaRPr>
          </a:p>
          <a:p>
            <a:endParaRPr lang="en-US" altLang="ko-KR" sz="1200" dirty="0">
              <a:solidFill>
                <a:srgbClr val="000000"/>
              </a:solidFill>
              <a:ea typeface="맑은 고딕"/>
              <a:cs typeface="맑은 고딕"/>
            </a:endParaRPr>
          </a:p>
          <a:p>
            <a:r>
              <a:rPr lang="ko-KR" altLang="en-US" sz="1200" dirty="0">
                <a:solidFill>
                  <a:srgbClr val="000000"/>
                </a:solidFill>
                <a:ea typeface="맑은 고딕"/>
                <a:cs typeface="맑은 고딕"/>
              </a:rPr>
              <a:t>해당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  <a:cs typeface="맑은 고딕"/>
              </a:rPr>
              <a:t>Status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  <a:cs typeface="맑은 고딕"/>
              </a:rPr>
              <a:t>로 변경하여 실행 해보기</a:t>
            </a:r>
            <a:endParaRPr lang="en-US" altLang="ko-KR" sz="1200" dirty="0">
              <a:solidFill>
                <a:srgbClr val="000000"/>
              </a:solidFill>
              <a:ea typeface="맑은 고딕"/>
              <a:cs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6551" y="4766057"/>
            <a:ext cx="1783169" cy="146282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70AD47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4XX Client errors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400 Bad Request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401 Unauthorized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403 Forbidden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404 Not Found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405 Method Not Allowed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409 Conflict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429 Too many Requests</a:t>
            </a:r>
          </a:p>
        </p:txBody>
      </p:sp>
      <p:cxnSp>
        <p:nvCxnSpPr>
          <p:cNvPr id="8" name="직선 화살표 연결선 7"/>
          <p:cNvCxnSpPr>
            <a:stCxn id="4" idx="0"/>
          </p:cNvCxnSpPr>
          <p:nvPr/>
        </p:nvCxnSpPr>
        <p:spPr>
          <a:xfrm flipH="1" flipV="1">
            <a:off x="7541112" y="2936838"/>
            <a:ext cx="306592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10.4.6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94943A-5FC6-01AA-6DAA-815E214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81" y="1426352"/>
            <a:ext cx="9306038" cy="666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53E5F7-6C35-60BB-176F-F839223D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55" y="6073752"/>
            <a:ext cx="6896454" cy="419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33BB79-6E95-6D80-DB26-64C719A3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980" y="2053282"/>
            <a:ext cx="7897265" cy="1858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940BF4-E238-95E7-704F-CD02DA051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177" y="3432853"/>
            <a:ext cx="5678154" cy="2514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034BD6-B3E2-E10B-88D6-AEFEE2D663E5}"/>
              </a:ext>
            </a:extLst>
          </p:cNvPr>
          <p:cNvSpPr/>
          <p:nvPr/>
        </p:nvSpPr>
        <p:spPr>
          <a:xfrm>
            <a:off x="1507852" y="2697995"/>
            <a:ext cx="2258750" cy="28461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80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209E9-22EC-05B1-0787-C408DB0E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77" y="1293446"/>
            <a:ext cx="8971060" cy="759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1C285D-E342-E2C4-3FCC-93A88A23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829" y="1779977"/>
            <a:ext cx="3048157" cy="4534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61DA9-ED3E-2B8C-98AD-1E25A04A14A9}"/>
              </a:ext>
            </a:extLst>
          </p:cNvPr>
          <p:cNvSpPr txBox="1"/>
          <p:nvPr/>
        </p:nvSpPr>
        <p:spPr>
          <a:xfrm>
            <a:off x="1016776" y="2055524"/>
            <a:ext cx="5894316" cy="178510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Consolas" panose="020B0609020204030204" pitchFamily="49" charset="0"/>
              </a:rPr>
              <a:t>spring.mvc.pathmatch.matching</a:t>
            </a:r>
            <a:r>
              <a:rPr lang="en-US" altLang="ko-KR" sz="1100" dirty="0">
                <a:latin typeface="Consolas" panose="020B0609020204030204" pitchFamily="49" charset="0"/>
              </a:rPr>
              <a:t>-strategy=</a:t>
            </a:r>
            <a:r>
              <a:rPr lang="en-US" altLang="ko-KR" sz="1100" dirty="0" err="1">
                <a:latin typeface="Consolas" panose="020B0609020204030204" pitchFamily="49" charset="0"/>
              </a:rPr>
              <a:t>ant_path_matcher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spring.datasource.driverClassName</a:t>
            </a:r>
            <a:r>
              <a:rPr lang="en-US" altLang="ko-KR" sz="1100" dirty="0"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latin typeface="Consolas" panose="020B0609020204030204" pitchFamily="49" charset="0"/>
              </a:rPr>
              <a:t>org.mariadb.jdbc.Driver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spring.datasource.url=</a:t>
            </a:r>
            <a:r>
              <a:rPr lang="en-US" altLang="ko-KR" sz="1100" dirty="0" err="1">
                <a:latin typeface="Consolas" panose="020B0609020204030204" pitchFamily="49" charset="0"/>
              </a:rPr>
              <a:t>jdbc:mariadb</a:t>
            </a:r>
            <a:r>
              <a:rPr lang="en-US" altLang="ko-KR" sz="1100" dirty="0">
                <a:latin typeface="Consolas" panose="020B0609020204030204" pitchFamily="49" charset="0"/>
              </a:rPr>
              <a:t>://localhost:3307/</a:t>
            </a:r>
            <a:r>
              <a:rPr lang="en-US" altLang="ko-KR" sz="1100" dirty="0" err="1">
                <a:latin typeface="Consolas" panose="020B0609020204030204" pitchFamily="49" charset="0"/>
              </a:rPr>
              <a:t>springboot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spring.datasource.username</a:t>
            </a:r>
            <a:r>
              <a:rPr lang="en-US" altLang="ko-KR" sz="1100" dirty="0">
                <a:latin typeface="Consolas" panose="020B0609020204030204" pitchFamily="49" charset="0"/>
              </a:rPr>
              <a:t>=root</a:t>
            </a: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spring.datasource.password</a:t>
            </a:r>
            <a:r>
              <a:rPr lang="en-US" altLang="ko-KR" sz="1100" dirty="0">
                <a:latin typeface="Consolas" panose="020B0609020204030204" pitchFamily="49" charset="0"/>
              </a:rPr>
              <a:t>=12345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spring.jpa.hibernate.ddl</a:t>
            </a:r>
            <a:r>
              <a:rPr lang="en-US" altLang="ko-KR" sz="1100" dirty="0">
                <a:latin typeface="Consolas" panose="020B0609020204030204" pitchFamily="49" charset="0"/>
              </a:rPr>
              <a:t>-auto=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create</a:t>
            </a: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spring.jpa.show-sql</a:t>
            </a:r>
            <a:r>
              <a:rPr lang="en-US" altLang="ko-KR" sz="1100" dirty="0">
                <a:latin typeface="Consolas" panose="020B0609020204030204" pitchFamily="49" charset="0"/>
              </a:rPr>
              <a:t>=true</a:t>
            </a: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spring.jpa.properties.hibernate.format_sql</a:t>
            </a:r>
            <a:r>
              <a:rPr lang="en-US" altLang="ko-KR" sz="1100" dirty="0">
                <a:latin typeface="Consolas" panose="020B0609020204030204" pitchFamily="49" charset="0"/>
              </a:rPr>
              <a:t>=true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E9E95-3610-87DF-6C83-87914EDDBF20}"/>
              </a:ext>
            </a:extLst>
          </p:cNvPr>
          <p:cNvSpPr txBox="1"/>
          <p:nvPr/>
        </p:nvSpPr>
        <p:spPr>
          <a:xfrm>
            <a:off x="1865135" y="4390331"/>
            <a:ext cx="20528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실행 시 오류가 나오면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update</a:t>
            </a:r>
            <a:r>
              <a:rPr lang="ko-KR" altLang="en-US" sz="1400" dirty="0"/>
              <a:t>로 변경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C07A1B-831E-0A27-8CE8-0EA00FB5CDE3}"/>
              </a:ext>
            </a:extLst>
          </p:cNvPr>
          <p:cNvCxnSpPr/>
          <p:nvPr/>
        </p:nvCxnSpPr>
        <p:spPr>
          <a:xfrm flipV="1">
            <a:off x="3106538" y="3500154"/>
            <a:ext cx="411783" cy="890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42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 및 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종속성 추가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기능 살펴보기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커스텀 기능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866348-40CA-6D47-F151-3DB5AB0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55" y="2859188"/>
            <a:ext cx="5150749" cy="29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19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 및 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종속성 추가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7CA625-527F-E19F-38FC-91F59D31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04" y="1067025"/>
            <a:ext cx="8376080" cy="876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175C39-249E-641E-D508-7621CBA6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04" y="2046801"/>
            <a:ext cx="7683895" cy="1022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CAEE8A-5FF0-1610-58E5-B78ECE897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990" y="3579459"/>
            <a:ext cx="8128418" cy="2076557"/>
          </a:xfrm>
          <a:prstGeom prst="rect">
            <a:avLst/>
          </a:prstGeom>
          <a:ln>
            <a:noFill/>
          </a:ln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D713E204-1BF2-3160-43B7-A071636FE00E}"/>
              </a:ext>
            </a:extLst>
          </p:cNvPr>
          <p:cNvSpPr/>
          <p:nvPr/>
        </p:nvSpPr>
        <p:spPr>
          <a:xfrm>
            <a:off x="7050123" y="3966846"/>
            <a:ext cx="2736861" cy="1083886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11</a:t>
            </a:r>
            <a:r>
              <a:rPr lang="ko-KR" altLang="en-US" sz="1100" dirty="0"/>
              <a:t>장은 현재 </a:t>
            </a:r>
            <a:r>
              <a:rPr lang="en-US" altLang="ko-KR" sz="1100" dirty="0" err="1"/>
              <a:t>sts</a:t>
            </a:r>
            <a:r>
              <a:rPr lang="en-US" altLang="ko-KR" sz="1100" dirty="0"/>
              <a:t> </a:t>
            </a:r>
            <a:r>
              <a:rPr lang="ko-KR" altLang="en-US" sz="1100" dirty="0"/>
              <a:t>에서 자동으로 설정된 </a:t>
            </a:r>
            <a:r>
              <a:rPr lang="en-US" altLang="ko-KR" sz="1100" dirty="0"/>
              <a:t>&lt;parent&gt;</a:t>
            </a:r>
            <a:r>
              <a:rPr lang="ko-KR" altLang="en-US" sz="1100" dirty="0"/>
              <a:t> </a:t>
            </a:r>
            <a:r>
              <a:rPr lang="en-US" altLang="ko-KR" sz="1100" dirty="0"/>
              <a:t>2.7.2 </a:t>
            </a:r>
            <a:r>
              <a:rPr lang="ko-KR" altLang="en-US" sz="1100" dirty="0"/>
              <a:t>버전으로는 서버 구동 에러가 발생할 수 있으니 실행 후 에러 발생하면 </a:t>
            </a:r>
            <a:r>
              <a:rPr lang="en-US" altLang="ko-KR" sz="1100" dirty="0"/>
              <a:t>2.5.6</a:t>
            </a:r>
            <a:r>
              <a:rPr lang="ko-KR" altLang="en-US" sz="1100" dirty="0"/>
              <a:t>으로 진행한다</a:t>
            </a:r>
            <a:r>
              <a:rPr lang="en-US" altLang="ko-KR" sz="1100" dirty="0"/>
              <a:t>. </a:t>
            </a:r>
            <a:r>
              <a:rPr lang="ko-KR" altLang="en-US" sz="1100" dirty="0"/>
              <a:t>그래도 안 되면 </a:t>
            </a:r>
            <a:r>
              <a:rPr lang="en-US" altLang="ko-KR" sz="1100" dirty="0"/>
              <a:t>2.4.0</a:t>
            </a:r>
            <a:r>
              <a:rPr lang="ko-KR" altLang="en-US" sz="1100" dirty="0"/>
              <a:t>으로</a:t>
            </a:r>
            <a:r>
              <a:rPr lang="en-US" altLang="ko-KR" sz="1100" dirty="0"/>
              <a:t> </a:t>
            </a:r>
            <a:r>
              <a:rPr lang="ko-KR" altLang="en-US" sz="1100" dirty="0"/>
              <a:t>한다</a:t>
            </a:r>
            <a:r>
              <a:rPr lang="en-US" altLang="ko-KR" sz="1100" dirty="0"/>
              <a:t>. </a:t>
            </a:r>
            <a:r>
              <a:rPr lang="ko-KR" altLang="en-US" sz="1100" dirty="0"/>
              <a:t>프로젝트와 </a:t>
            </a:r>
            <a:r>
              <a:rPr lang="en-US" altLang="ko-KR" sz="1100" dirty="0"/>
              <a:t>pom.xml</a:t>
            </a:r>
            <a:r>
              <a:rPr lang="ko-KR" altLang="en-US" sz="1100" dirty="0"/>
              <a:t>첫 줄에 빨간 표시는 무시해도 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884080-18E0-0BFD-6DAF-ADFCBD13D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784" y="5326833"/>
            <a:ext cx="5359675" cy="26036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3C3E48-802F-7770-8674-99D1B3EC4C33}"/>
              </a:ext>
            </a:extLst>
          </p:cNvPr>
          <p:cNvCxnSpPr/>
          <p:nvPr/>
        </p:nvCxnSpPr>
        <p:spPr>
          <a:xfrm>
            <a:off x="6552080" y="3821906"/>
            <a:ext cx="7774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035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 및 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종속성 추가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6020F0-F925-3E1E-2F91-E3A96B0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64" y="1324442"/>
            <a:ext cx="7728347" cy="1085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AB2B8-8308-198F-2C2B-653531756062}"/>
              </a:ext>
            </a:extLst>
          </p:cNvPr>
          <p:cNvSpPr txBox="1"/>
          <p:nvPr/>
        </p:nvSpPr>
        <p:spPr>
          <a:xfrm>
            <a:off x="1513742" y="2284820"/>
            <a:ext cx="5792676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&lt;dependencies&gt;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... </a:t>
            </a:r>
            <a:r>
              <a:rPr lang="ko-KR" altLang="en-US" sz="1200" dirty="0">
                <a:latin typeface="Consolas" panose="020B0609020204030204" pitchFamily="49" charset="0"/>
              </a:rPr>
              <a:t>생략 </a:t>
            </a:r>
            <a:r>
              <a:rPr lang="en-US" altLang="ko-KR" sz="1200" dirty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&lt;dependency&gt;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&gt;spring-boot-starter-actuator&lt;/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    &lt;/dependency&gt;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... </a:t>
            </a:r>
            <a:r>
              <a:rPr lang="ko-KR" altLang="en-US" sz="1200" dirty="0">
                <a:latin typeface="Consolas" panose="020B0609020204030204" pitchFamily="49" charset="0"/>
              </a:rPr>
              <a:t>생략 </a:t>
            </a:r>
            <a:r>
              <a:rPr lang="en-US" altLang="ko-KR" sz="1200" dirty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&lt;/dependencies&gt;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B07F57-7CDE-1CA9-C39A-90D458A0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00" y="2267936"/>
            <a:ext cx="1054154" cy="1193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22338E-CADB-A713-8704-FD0C108C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138" y="3737642"/>
            <a:ext cx="2127359" cy="106050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383245" y="1324442"/>
            <a:ext cx="7668466" cy="960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64" y="1328494"/>
            <a:ext cx="8899226" cy="7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AB2B8-8308-198F-2C2B-653531756062}"/>
              </a:ext>
            </a:extLst>
          </p:cNvPr>
          <p:cNvSpPr txBox="1"/>
          <p:nvPr/>
        </p:nvSpPr>
        <p:spPr>
          <a:xfrm>
            <a:off x="1383244" y="2628366"/>
            <a:ext cx="5792676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management.endpoints.web.base</a:t>
            </a:r>
            <a:r>
              <a:rPr lang="en-US" altLang="ko-KR" sz="1200" dirty="0">
                <a:latin typeface="Consolas" panose="020B0609020204030204" pitchFamily="49" charset="0"/>
              </a:rPr>
              <a:t>-path=/custom-path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73C199-1469-8C9C-927C-CD2D827F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87" y="2271354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4C447A-BCC1-DCB8-2489-6EA2709C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244" y="2918678"/>
            <a:ext cx="3448227" cy="3492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184EAD-46A2-8C11-5B13-C39D0D08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88" y="3211752"/>
            <a:ext cx="8245206" cy="3017425"/>
          </a:xfrm>
          <a:prstGeom prst="rect">
            <a:avLst/>
          </a:prstGeom>
        </p:spPr>
      </p:pic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A681D9C8-2DA6-1B31-C667-033BA9885BCE}"/>
              </a:ext>
            </a:extLst>
          </p:cNvPr>
          <p:cNvSpPr/>
          <p:nvPr/>
        </p:nvSpPr>
        <p:spPr>
          <a:xfrm>
            <a:off x="178594" y="2918678"/>
            <a:ext cx="1085850" cy="667485"/>
          </a:xfrm>
          <a:prstGeom prst="wedgeRectCallout">
            <a:avLst>
              <a:gd name="adj1" fmla="val 66009"/>
              <a:gd name="adj2" fmla="val -65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아래 실습을 위해서 </a:t>
            </a:r>
            <a:r>
              <a:rPr lang="ko-KR" altLang="en-US" sz="1200" dirty="0" err="1"/>
              <a:t>주석처리한다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FB3CFE-8C98-CE6B-A09A-5A325DC95BB9}"/>
              </a:ext>
            </a:extLst>
          </p:cNvPr>
          <p:cNvGrpSpPr/>
          <p:nvPr/>
        </p:nvGrpSpPr>
        <p:grpSpPr>
          <a:xfrm>
            <a:off x="1383245" y="1350196"/>
            <a:ext cx="9022293" cy="1090223"/>
            <a:chOff x="1383245" y="1350196"/>
            <a:chExt cx="9022293" cy="10902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0F2F09-88FB-6B09-BD9B-2A0FAE79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3245" y="1350196"/>
              <a:ext cx="9022293" cy="10902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213E89-C947-9908-8109-71772D571FD8}"/>
                </a:ext>
              </a:extLst>
            </p:cNvPr>
            <p:cNvCxnSpPr/>
            <p:nvPr/>
          </p:nvCxnSpPr>
          <p:spPr>
            <a:xfrm>
              <a:off x="3750469" y="2164556"/>
              <a:ext cx="277177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41AC10-5837-97B9-2830-C06B32C07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0381" y="1663260"/>
              <a:ext cx="781090" cy="2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393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>
                <a:solidFill>
                  <a:srgbClr val="7030A0"/>
                </a:solidFill>
              </a:rPr>
              <a:t>엔드 포인트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CE998D-83F1-087B-2BF9-F0F2CA7AA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87" y="1417719"/>
            <a:ext cx="9153341" cy="4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74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0C835E-DCF7-E5C0-9E12-C3CFEA32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44" y="1261769"/>
            <a:ext cx="6813900" cy="3619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5AA7F4-052F-7535-DDF1-55FA4275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44" y="1623737"/>
            <a:ext cx="9485476" cy="1955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0558AC-40D6-99B8-18DB-D4C4C013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144" y="3604612"/>
            <a:ext cx="8141118" cy="774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A3CF7F-2499-A695-2662-1A583D1EF5B8}"/>
              </a:ext>
            </a:extLst>
          </p:cNvPr>
          <p:cNvSpPr txBox="1"/>
          <p:nvPr/>
        </p:nvSpPr>
        <p:spPr>
          <a:xfrm>
            <a:off x="1389300" y="4533053"/>
            <a:ext cx="579267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## </a:t>
            </a:r>
            <a:r>
              <a:rPr lang="ko-KR" altLang="en-US" sz="1200" dirty="0" err="1">
                <a:latin typeface="Consolas" panose="020B0609020204030204" pitchFamily="49" charset="0"/>
              </a:rPr>
              <a:t>엔드포인트</a:t>
            </a:r>
            <a:r>
              <a:rPr lang="ko-KR" altLang="en-US" sz="1200" dirty="0">
                <a:latin typeface="Consolas" panose="020B0609020204030204" pitchFamily="49" charset="0"/>
              </a:rPr>
              <a:t> 활성화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management.endpoint.shutdown.enabled</a:t>
            </a:r>
            <a:r>
              <a:rPr lang="en-US" altLang="ko-KR" sz="1200" dirty="0">
                <a:latin typeface="Consolas" panose="020B0609020204030204" pitchFamily="49" charset="0"/>
              </a:rPr>
              <a:t>=true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management.endpoint.caches.enabled</a:t>
            </a:r>
            <a:r>
              <a:rPr lang="en-US" altLang="ko-KR" sz="1200">
                <a:latin typeface="Consolas" panose="020B0609020204030204" pitchFamily="49" charset="0"/>
              </a:rPr>
              <a:t>=false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7E528F-0088-EC15-918D-E9AA576A9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300" y="5285065"/>
            <a:ext cx="6464632" cy="311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A40B5F-8236-95DB-F944-34FA12F48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076" y="4297913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6088E2-1ABA-969A-5CF9-72233D487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3" y="3896331"/>
            <a:ext cx="717587" cy="1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94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4322DE-1BD5-513B-4AA1-70E4F10E2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64" y="1330311"/>
            <a:ext cx="8134768" cy="539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497D7-CEEB-5973-F60B-8244766BC71B}"/>
              </a:ext>
            </a:extLst>
          </p:cNvPr>
          <p:cNvSpPr txBox="1"/>
          <p:nvPr/>
        </p:nvSpPr>
        <p:spPr>
          <a:xfrm>
            <a:off x="1380664" y="2018600"/>
            <a:ext cx="5792676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## </a:t>
            </a:r>
            <a:r>
              <a:rPr lang="ko-KR" altLang="en-US" sz="1200" dirty="0" err="1">
                <a:latin typeface="Consolas" panose="020B0609020204030204" pitchFamily="49" charset="0"/>
              </a:rPr>
              <a:t>엔드포인트</a:t>
            </a:r>
            <a:r>
              <a:rPr lang="ko-KR" altLang="en-US" sz="1200" dirty="0">
                <a:latin typeface="Consolas" panose="020B0609020204030204" pitchFamily="49" charset="0"/>
              </a:rPr>
              <a:t> 노출 설정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## HTTP </a:t>
            </a:r>
            <a:r>
              <a:rPr lang="ko-KR" altLang="en-US" sz="1200" dirty="0">
                <a:latin typeface="Consolas" panose="020B0609020204030204" pitchFamily="49" charset="0"/>
              </a:rPr>
              <a:t>설정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management.endpoints.web.exposure.include</a:t>
            </a:r>
            <a:r>
              <a:rPr lang="en-US" altLang="ko-KR" sz="1200" dirty="0">
                <a:latin typeface="Consolas" panose="020B0609020204030204" pitchFamily="49" charset="0"/>
              </a:rPr>
              <a:t>=*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management.endpoints.web.exposure.exclude</a:t>
            </a:r>
            <a:r>
              <a:rPr lang="en-US" altLang="ko-KR" sz="1200" dirty="0"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latin typeface="Consolas" panose="020B0609020204030204" pitchFamily="49" charset="0"/>
              </a:rPr>
              <a:t>threaddump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heapdump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## JMX </a:t>
            </a:r>
            <a:r>
              <a:rPr lang="ko-KR" altLang="en-US" sz="1200" dirty="0">
                <a:latin typeface="Consolas" panose="020B0609020204030204" pitchFamily="49" charset="0"/>
              </a:rPr>
              <a:t>설정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management.endpoints.jmx.exposure.include</a:t>
            </a:r>
            <a:r>
              <a:rPr lang="en-US" altLang="ko-KR" sz="1200" dirty="0">
                <a:latin typeface="Consolas" panose="020B0609020204030204" pitchFamily="49" charset="0"/>
              </a:rPr>
              <a:t>=*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management.endpoints.jmx.exposure.exclude</a:t>
            </a:r>
            <a:r>
              <a:rPr lang="en-US" altLang="ko-KR" sz="1200" dirty="0"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latin typeface="Consolas" panose="020B0609020204030204" pitchFamily="49" charset="0"/>
              </a:rPr>
              <a:t>threaddump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heapdump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B12761-53D9-0DB9-BF83-65B98EAC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16" y="3738285"/>
            <a:ext cx="8045863" cy="6286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2B16B4-589B-716F-E0B1-7D7D9735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593" y="2064022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7936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1A5B9-D0C4-30BB-5EE5-204C6FDA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73" y="1334598"/>
            <a:ext cx="8134768" cy="615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08396-DC01-075F-660B-0C6F441E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95" y="1859940"/>
            <a:ext cx="2363663" cy="4119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9280D9-10F8-5A87-F766-0B3729335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098" y="2004256"/>
            <a:ext cx="2077099" cy="39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61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기능 살펴보기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11.3.1 </a:t>
            </a:r>
            <a:r>
              <a:rPr lang="ko-KR" altLang="en-US" sz="1400" b="1" dirty="0">
                <a:solidFill>
                  <a:srgbClr val="7030A0"/>
                </a:solidFill>
              </a:rPr>
              <a:t>애플리케이션 기본 정보</a:t>
            </a:r>
            <a:r>
              <a:rPr lang="en-US" altLang="ko-KR" sz="1400" b="1" dirty="0">
                <a:solidFill>
                  <a:srgbClr val="7030A0"/>
                </a:solidFill>
              </a:rPr>
              <a:t>(/info)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AE4A4-E253-26B5-0309-862A2252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64" y="1384678"/>
            <a:ext cx="9159775" cy="898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F758D9-F49A-B8CA-A10C-18C19F9F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90" y="3156687"/>
            <a:ext cx="9159775" cy="855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77819D-1239-E78E-D896-5D3E176E5942}"/>
              </a:ext>
            </a:extLst>
          </p:cNvPr>
          <p:cNvSpPr txBox="1"/>
          <p:nvPr/>
        </p:nvSpPr>
        <p:spPr>
          <a:xfrm>
            <a:off x="1380664" y="4241859"/>
            <a:ext cx="5792676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## </a:t>
            </a:r>
            <a:r>
              <a:rPr lang="ko-KR" altLang="en-US" sz="1200" dirty="0" err="1">
                <a:latin typeface="Consolas" panose="020B0609020204030204" pitchFamily="49" charset="0"/>
              </a:rPr>
              <a:t>액추에이터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info </a:t>
            </a:r>
            <a:r>
              <a:rPr lang="ko-KR" altLang="en-US" sz="1200" dirty="0">
                <a:latin typeface="Consolas" panose="020B0609020204030204" pitchFamily="49" charset="0"/>
              </a:rPr>
              <a:t>정보 설정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info.organization.name=</a:t>
            </a:r>
            <a:r>
              <a:rPr lang="en-US" altLang="ko-KR" sz="1200" dirty="0" err="1">
                <a:latin typeface="Consolas" panose="020B0609020204030204" pitchFamily="49" charset="0"/>
              </a:rPr>
              <a:t>wikibooks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info.contact.email=thinkground.flature@email.com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info.contact.phoneNumber</a:t>
            </a:r>
            <a:r>
              <a:rPr lang="en-US" altLang="ko-KR" sz="1200" dirty="0">
                <a:latin typeface="Consolas" panose="020B0609020204030204" pitchFamily="49" charset="0"/>
              </a:rPr>
              <a:t>=010-1234-5678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E49896-27DD-54C4-6724-396E5F374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437" y="4247314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4051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11.3.1 </a:t>
            </a:r>
            <a:r>
              <a:rPr lang="ko-KR" altLang="en-US" sz="1400" b="1" dirty="0">
                <a:solidFill>
                  <a:srgbClr val="7030A0"/>
                </a:solidFill>
              </a:rPr>
              <a:t>애플리케이션 기본 정보</a:t>
            </a:r>
            <a:r>
              <a:rPr lang="en-US" altLang="ko-KR" sz="1400" b="1" dirty="0">
                <a:solidFill>
                  <a:srgbClr val="7030A0"/>
                </a:solidFill>
              </a:rPr>
              <a:t>(/info)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7819D-1239-E78E-D896-5D3E176E5942}"/>
              </a:ext>
            </a:extLst>
          </p:cNvPr>
          <p:cNvSpPr txBox="1"/>
          <p:nvPr/>
        </p:nvSpPr>
        <p:spPr>
          <a:xfrm>
            <a:off x="1573394" y="2361776"/>
            <a:ext cx="579267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"organization":{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"name":"</a:t>
            </a:r>
            <a:r>
              <a:rPr lang="en-US" altLang="ko-KR" sz="1200" dirty="0" err="1">
                <a:latin typeface="Consolas" panose="020B0609020204030204" pitchFamily="49" charset="0"/>
              </a:rPr>
              <a:t>wikibooks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},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"contact":{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</a:t>
            </a:r>
            <a:r>
              <a:rPr lang="en-US" altLang="ko-KR" sz="1200" dirty="0" err="1">
                <a:latin typeface="Consolas" panose="020B0609020204030204" pitchFamily="49" charset="0"/>
              </a:rPr>
              <a:t>email":"thinkground.flature@email.com</a:t>
            </a:r>
            <a:r>
              <a:rPr lang="en-US" altLang="ko-KR" sz="12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"phoneNumber":"010-1234-5678"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44FC0-3261-239C-DC3B-7E04E000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63" y="1320034"/>
            <a:ext cx="8661790" cy="433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F4AF15-5C8F-2EE0-328B-15814DE0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501" y="1718664"/>
            <a:ext cx="3506101" cy="428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9BF5C5-1EA5-63C3-2F58-F8E82CB6D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01" y="4308586"/>
            <a:ext cx="8134768" cy="60963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8E1C4-C051-FEC9-B2AF-71785CDA87B8}"/>
              </a:ext>
            </a:extLst>
          </p:cNvPr>
          <p:cNvCxnSpPr/>
          <p:nvPr/>
        </p:nvCxnSpPr>
        <p:spPr>
          <a:xfrm>
            <a:off x="6412911" y="2116401"/>
            <a:ext cx="32309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77819D-1239-E78E-D896-5D3E176E5942}"/>
              </a:ext>
            </a:extLst>
          </p:cNvPr>
          <p:cNvSpPr txBox="1"/>
          <p:nvPr/>
        </p:nvSpPr>
        <p:spPr>
          <a:xfrm>
            <a:off x="7820375" y="2370624"/>
            <a:ext cx="133438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{}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2325" y="2796988"/>
            <a:ext cx="279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위와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같이 결과가 나오면 </a:t>
            </a:r>
            <a:r>
              <a:rPr lang="en-US" altLang="ko-KR" sz="1200" b="1" dirty="0">
                <a:solidFill>
                  <a:srgbClr val="FF0000"/>
                </a:solidFill>
              </a:rPr>
              <a:t>pom.xml &lt;parent&gt;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2.5.6 </a:t>
            </a:r>
            <a:r>
              <a:rPr lang="ko-KR" altLang="en-US" sz="1200" b="1" dirty="0">
                <a:solidFill>
                  <a:srgbClr val="FF0000"/>
                </a:solidFill>
              </a:rPr>
              <a:t>버전으로 변경</a:t>
            </a:r>
          </a:p>
        </p:txBody>
      </p:sp>
    </p:spTree>
    <p:extLst>
      <p:ext uri="{BB962C8B-B14F-4D97-AF65-F5344CB8AC3E}">
        <p14:creationId xmlns:p14="http://schemas.microsoft.com/office/powerpoint/2010/main" val="243593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스프링부트용</a:t>
            </a:r>
            <a:r>
              <a:rPr lang="ko-KR" altLang="en-US" sz="1400" b="1" dirty="0">
                <a:solidFill>
                  <a:srgbClr val="7030A0"/>
                </a:solidFill>
              </a:rPr>
              <a:t> 유효성 검사 관련 의존성 추가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02E7C-D701-7776-275E-AB08D672BE01}"/>
              </a:ext>
            </a:extLst>
          </p:cNvPr>
          <p:cNvSpPr txBox="1"/>
          <p:nvPr/>
        </p:nvSpPr>
        <p:spPr>
          <a:xfrm>
            <a:off x="6952528" y="2084460"/>
            <a:ext cx="4222696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&lt;!-- </a:t>
            </a:r>
            <a:r>
              <a:rPr lang="en-US" altLang="ko-KR" sz="1100" dirty="0" err="1">
                <a:latin typeface="Consolas" panose="020B0609020204030204" pitchFamily="49" charset="0"/>
              </a:rPr>
              <a:t>QueryDSL</a:t>
            </a:r>
            <a:r>
              <a:rPr lang="ko-KR" altLang="en-US" sz="1100" dirty="0">
                <a:latin typeface="Consolas" panose="020B0609020204030204" pitchFamily="49" charset="0"/>
              </a:rPr>
              <a:t>을 사용하기 위한 </a:t>
            </a:r>
            <a:r>
              <a:rPr lang="ko-KR" altLang="en-US" sz="1100" dirty="0" err="1">
                <a:latin typeface="Consolas" panose="020B0609020204030204" pitchFamily="49" charset="0"/>
              </a:rPr>
              <a:t>디펜던시</a:t>
            </a:r>
            <a:r>
              <a:rPr lang="ko-KR" altLang="en-US" sz="1100" dirty="0">
                <a:latin typeface="Consolas" panose="020B0609020204030204" pitchFamily="49" charset="0"/>
              </a:rPr>
              <a:t> 추가 </a:t>
            </a:r>
            <a:r>
              <a:rPr lang="en-US" altLang="ko-KR" sz="1100" dirty="0"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com.querydsl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querydsl</a:t>
            </a:r>
            <a:r>
              <a:rPr lang="en-US" altLang="ko-KR" sz="1100" dirty="0">
                <a:latin typeface="Consolas" panose="020B0609020204030204" pitchFamily="49" charset="0"/>
              </a:rPr>
              <a:t>-apt&lt;/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&lt;scope&gt;provided&lt;/scope&gt;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com.querydsl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querydsl-jpa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C1F89-04B5-600A-FD01-9E1CA9A3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869" y="502862"/>
            <a:ext cx="1193861" cy="1181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24632A-B9F1-6364-5A52-0AD4AC16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45" y="1328266"/>
            <a:ext cx="9099846" cy="652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C140A1FC-E330-D8EA-C3BA-BC5199FFF4A8}"/>
              </a:ext>
            </a:extLst>
          </p:cNvPr>
          <p:cNvSpPr/>
          <p:nvPr/>
        </p:nvSpPr>
        <p:spPr>
          <a:xfrm>
            <a:off x="7575789" y="4450212"/>
            <a:ext cx="2280503" cy="760021"/>
          </a:xfrm>
          <a:prstGeom prst="wedgeRectCallout">
            <a:avLst>
              <a:gd name="adj1" fmla="val -82035"/>
              <a:gd name="adj2" fmla="val -58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유효성 검사 외에 기본적으로 생성된 </a:t>
            </a:r>
            <a:r>
              <a:rPr lang="en-US" altLang="ko-KR" sz="1200" dirty="0"/>
              <a:t>dependency</a:t>
            </a:r>
            <a:r>
              <a:rPr lang="ko-KR" altLang="en-US" sz="1200" dirty="0"/>
              <a:t>에 필요한 </a:t>
            </a:r>
            <a:r>
              <a:rPr lang="en-US" altLang="ko-KR" sz="1200" dirty="0"/>
              <a:t>dependency </a:t>
            </a:r>
            <a:r>
              <a:rPr lang="ko-KR" altLang="en-US" sz="1200" dirty="0"/>
              <a:t>추가한다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865F7-FF17-03D5-B501-3DEF0E082791}"/>
              </a:ext>
            </a:extLst>
          </p:cNvPr>
          <p:cNvSpPr txBox="1"/>
          <p:nvPr/>
        </p:nvSpPr>
        <p:spPr>
          <a:xfrm>
            <a:off x="7575789" y="5247601"/>
            <a:ext cx="3431912" cy="83099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간편한 </a:t>
            </a:r>
            <a:r>
              <a:rPr lang="en-US" altLang="ko-KR" sz="1200" dirty="0"/>
              <a:t>dependency </a:t>
            </a:r>
            <a:r>
              <a:rPr lang="ko-KR" altLang="en-US" sz="1200" dirty="0"/>
              <a:t>추가는 삽입하려는 공간에 마우스 포인터를 두고  </a:t>
            </a:r>
            <a:r>
              <a:rPr lang="en-US" altLang="ko-KR" sz="1200" dirty="0"/>
              <a:t>[Ctrl]+[Space bar]</a:t>
            </a:r>
            <a:r>
              <a:rPr lang="ko-KR" altLang="en-US" sz="1200" dirty="0"/>
              <a:t>를 눌러 </a:t>
            </a:r>
            <a:r>
              <a:rPr lang="en-US" altLang="ko-KR" sz="1200" dirty="0"/>
              <a:t>[Add Starter] </a:t>
            </a:r>
            <a:r>
              <a:rPr lang="ko-KR" altLang="en-US" sz="1200" dirty="0"/>
              <a:t>클릭하여 해당 스타터를 선택한다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803E2-7BC5-FEE9-0614-6567720706A5}"/>
              </a:ext>
            </a:extLst>
          </p:cNvPr>
          <p:cNvSpPr txBox="1"/>
          <p:nvPr/>
        </p:nvSpPr>
        <p:spPr>
          <a:xfrm>
            <a:off x="1016776" y="2055524"/>
            <a:ext cx="5894316" cy="398570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</a:rPr>
              <a:t>&lt;!– </a:t>
            </a:r>
            <a:r>
              <a:rPr lang="ko-KR" altLang="en-US" sz="1100" dirty="0">
                <a:latin typeface="Consolas" panose="020B0609020204030204" pitchFamily="49" charset="0"/>
              </a:rPr>
              <a:t>유효성 검사</a:t>
            </a:r>
            <a:r>
              <a:rPr lang="en-US" altLang="ko-KR" sz="1100" dirty="0">
                <a:latin typeface="Consolas" panose="020B0609020204030204" pitchFamily="49" charset="0"/>
              </a:rPr>
              <a:t> --&gt;</a:t>
            </a:r>
          </a:p>
          <a:p>
            <a:r>
              <a:rPr lang="en-US" altLang="ko-KR" sz="1100" b="1" dirty="0"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&lt;dependency&gt;</a:t>
            </a:r>
          </a:p>
          <a:p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&gt;spring-boot-starter-validation&lt;/</a:t>
            </a:r>
            <a:r>
              <a:rPr lang="en-US" altLang="ko-KR" sz="1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    &lt;/dependency&gt;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io.springfox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&gt;springfox-swagger2&lt;/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&lt;version&gt;2.9.2&lt;/version&gt;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io.springfox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springfox</a:t>
            </a:r>
            <a:r>
              <a:rPr lang="en-US" altLang="ko-KR" sz="1100" dirty="0">
                <a:latin typeface="Consolas" panose="020B0609020204030204" pitchFamily="49" charset="0"/>
              </a:rPr>
              <a:t>-swagger-</a:t>
            </a:r>
            <a:r>
              <a:rPr lang="en-US" altLang="ko-KR" sz="1100" dirty="0" err="1">
                <a:latin typeface="Consolas" panose="020B0609020204030204" pitchFamily="49" charset="0"/>
              </a:rPr>
              <a:t>ui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&lt;version&gt;2.9.2&lt;/version&gt;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&lt;!-- https://mvnrepository.com/artifact/com.google.code.gson/gson --&gt;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com.google.code.gson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gson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884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11.3.2 </a:t>
            </a:r>
            <a:r>
              <a:rPr lang="ko-KR" altLang="en-US" sz="1400" b="1" dirty="0">
                <a:solidFill>
                  <a:srgbClr val="7030A0"/>
                </a:solidFill>
              </a:rPr>
              <a:t>애플리케이션 상태</a:t>
            </a:r>
            <a:r>
              <a:rPr lang="en-US" altLang="ko-KR" sz="1400" b="1" dirty="0">
                <a:solidFill>
                  <a:srgbClr val="7030A0"/>
                </a:solidFill>
              </a:rPr>
              <a:t>(/health)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7819D-1239-E78E-D896-5D3E176E5942}"/>
              </a:ext>
            </a:extLst>
          </p:cNvPr>
          <p:cNvSpPr txBox="1"/>
          <p:nvPr/>
        </p:nvSpPr>
        <p:spPr>
          <a:xfrm>
            <a:off x="1512688" y="2625822"/>
            <a:ext cx="59326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{"</a:t>
            </a:r>
            <a:r>
              <a:rPr lang="en-US" altLang="ko-KR" sz="1200" dirty="0" err="1">
                <a:latin typeface="Consolas" panose="020B0609020204030204" pitchFamily="49" charset="0"/>
              </a:rPr>
              <a:t>status":"UP</a:t>
            </a:r>
            <a:r>
              <a:rPr lang="en-US" altLang="ko-KR" sz="1200" dirty="0">
                <a:latin typeface="Consolas" panose="020B0609020204030204" pitchFamily="49" charset="0"/>
              </a:rPr>
              <a:t>"}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9A27A-6965-3889-28BA-57ADF5DF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27" y="1387450"/>
            <a:ext cx="9518946" cy="653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BD156-A03A-D01A-F942-A8633073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87" y="3115874"/>
            <a:ext cx="5932678" cy="18501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8780D-C148-F805-1298-F85C078D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572" y="1779917"/>
            <a:ext cx="3088905" cy="427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C2D8A1-77B5-219E-CBA1-3EE2022DBAD1}"/>
              </a:ext>
            </a:extLst>
          </p:cNvPr>
          <p:cNvCxnSpPr/>
          <p:nvPr/>
        </p:nvCxnSpPr>
        <p:spPr>
          <a:xfrm>
            <a:off x="2934572" y="2128538"/>
            <a:ext cx="296361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60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11.3.2 </a:t>
            </a:r>
            <a:r>
              <a:rPr lang="ko-KR" altLang="en-US" sz="1400" b="1" dirty="0">
                <a:solidFill>
                  <a:srgbClr val="7030A0"/>
                </a:solidFill>
              </a:rPr>
              <a:t>애플리케이션 상태</a:t>
            </a:r>
            <a:r>
              <a:rPr lang="en-US" altLang="ko-KR" sz="1400" b="1" dirty="0">
                <a:solidFill>
                  <a:srgbClr val="7030A0"/>
                </a:solidFill>
              </a:rPr>
              <a:t>(/health)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FED6CB-DC74-DA3C-F3E7-2457A6D2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31" y="1345891"/>
            <a:ext cx="8862823" cy="561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544166" y="1977053"/>
            <a:ext cx="5792676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## </a:t>
            </a:r>
            <a:r>
              <a:rPr lang="ko-KR" altLang="en-US" sz="1200" dirty="0" err="1">
                <a:latin typeface="Consolas" panose="020B0609020204030204" pitchFamily="49" charset="0"/>
              </a:rPr>
              <a:t>액추에이터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health </a:t>
            </a:r>
            <a:r>
              <a:rPr lang="ko-KR" altLang="en-US" sz="1200" dirty="0">
                <a:latin typeface="Consolas" panose="020B0609020204030204" pitchFamily="49" charset="0"/>
              </a:rPr>
              <a:t>상세 내역 활성화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management.endpoint.health.show</a:t>
            </a:r>
            <a:r>
              <a:rPr lang="en-US" altLang="ko-KR" sz="1200" dirty="0">
                <a:latin typeface="Consolas" panose="020B0609020204030204" pitchFamily="49" charset="0"/>
              </a:rPr>
              <a:t>-details=always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6BEBEE-E9C3-99C5-0021-92AAB2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30" y="2508248"/>
            <a:ext cx="7862715" cy="1724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7F3C67-7D1E-A136-A975-002279D6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30" y="4115080"/>
            <a:ext cx="7607691" cy="374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B322D-4ECA-B283-1018-310BF7F681DE}"/>
              </a:ext>
            </a:extLst>
          </p:cNvPr>
          <p:cNvSpPr txBox="1"/>
          <p:nvPr/>
        </p:nvSpPr>
        <p:spPr>
          <a:xfrm>
            <a:off x="9191013" y="3768086"/>
            <a:ext cx="2021794" cy="218521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"</a:t>
            </a:r>
            <a:r>
              <a:rPr lang="en-US" altLang="ko-KR" sz="800" dirty="0" err="1">
                <a:latin typeface="Consolas" panose="020B0609020204030204" pitchFamily="49" charset="0"/>
              </a:rPr>
              <a:t>status":"UP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"components":{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"</a:t>
            </a:r>
            <a:r>
              <a:rPr lang="en-US" altLang="ko-KR" sz="800" dirty="0" err="1">
                <a:latin typeface="Consolas" panose="020B0609020204030204" pitchFamily="49" charset="0"/>
              </a:rPr>
              <a:t>diskSpace</a:t>
            </a:r>
            <a:r>
              <a:rPr lang="en-US" altLang="ko-KR" sz="800" dirty="0">
                <a:latin typeface="Consolas" panose="020B0609020204030204" pitchFamily="49" charset="0"/>
              </a:rPr>
              <a:t>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"</a:t>
            </a:r>
            <a:r>
              <a:rPr lang="en-US" altLang="ko-KR" sz="800" dirty="0" err="1">
                <a:latin typeface="Consolas" panose="020B0609020204030204" pitchFamily="49" charset="0"/>
              </a:rPr>
              <a:t>status":"UP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"details":{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"total":511013888000,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"free":214821752832,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"threshold":10485760,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</a:t>
            </a:r>
            <a:r>
              <a:rPr lang="en-US" altLang="ko-KR" sz="800" dirty="0" err="1">
                <a:latin typeface="Consolas" panose="020B0609020204030204" pitchFamily="49" charset="0"/>
              </a:rPr>
              <a:t>exists":true</a:t>
            </a:r>
            <a:endParaRPr lang="en-US" altLang="ko-KR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},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"ping":{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"</a:t>
            </a:r>
            <a:r>
              <a:rPr lang="en-US" altLang="ko-KR" sz="800" dirty="0" err="1">
                <a:latin typeface="Consolas" panose="020B0609020204030204" pitchFamily="49" charset="0"/>
              </a:rPr>
              <a:t>status":"UP</a:t>
            </a:r>
            <a:r>
              <a:rPr lang="en-US" altLang="ko-KR" sz="8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8CFDB83-C27D-A64D-0B12-63F683AE6BA8}"/>
              </a:ext>
            </a:extLst>
          </p:cNvPr>
          <p:cNvSpPr/>
          <p:nvPr/>
        </p:nvSpPr>
        <p:spPr>
          <a:xfrm>
            <a:off x="9079706" y="4232885"/>
            <a:ext cx="225339" cy="1390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E8A951-179B-4F07-9FBD-181E2809A489}"/>
              </a:ext>
            </a:extLst>
          </p:cNvPr>
          <p:cNvSpPr txBox="1"/>
          <p:nvPr/>
        </p:nvSpPr>
        <p:spPr>
          <a:xfrm>
            <a:off x="1985962" y="4721512"/>
            <a:ext cx="6993732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 예제에서는 별다른 기능이 없는 애플리케이션에서 실습을 진행하고 있어 간단한 내용만 출력된다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애플리케이션에 데이터베이스가 연동 돼 있으면 인프라 관련 상태까지 확인할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그리고 예제의 내용을 살펴보면 중간중간 계속해서 </a:t>
            </a:r>
            <a:r>
              <a:rPr lang="en-US" altLang="ko-KR" sz="1200" dirty="0"/>
              <a:t>status </a:t>
            </a:r>
            <a:r>
              <a:rPr lang="ko-KR" altLang="en-US" sz="1200" dirty="0"/>
              <a:t>속성 값이 보이는데</a:t>
            </a:r>
            <a:r>
              <a:rPr lang="en-US" altLang="ko-KR" sz="1200" dirty="0"/>
              <a:t>, </a:t>
            </a:r>
            <a:r>
              <a:rPr lang="ko-KR" altLang="en-US" sz="1200" dirty="0"/>
              <a:t>모든 </a:t>
            </a:r>
            <a:r>
              <a:rPr lang="en-US" altLang="ko-KR" sz="1200" dirty="0"/>
              <a:t>status</a:t>
            </a:r>
            <a:r>
              <a:rPr lang="ko-KR" altLang="en-US" sz="1200" dirty="0"/>
              <a:t>의 값이 </a:t>
            </a:r>
            <a:r>
              <a:rPr lang="en-US" altLang="ko-KR" sz="1200" dirty="0"/>
              <a:t>UP</a:t>
            </a:r>
            <a:r>
              <a:rPr lang="ko-KR" altLang="en-US" sz="1200" dirty="0"/>
              <a:t>이어야 애플리케이션의 상태가 </a:t>
            </a:r>
            <a:r>
              <a:rPr lang="en-US" altLang="ko-KR" sz="1200" dirty="0"/>
              <a:t>UP</a:t>
            </a:r>
            <a:r>
              <a:rPr lang="ko-KR" altLang="en-US" sz="1200" dirty="0"/>
              <a:t>으로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</a:t>
            </a:r>
            <a:r>
              <a:rPr lang="en-US" altLang="ko-KR" sz="1200" dirty="0"/>
              <a:t>DOWN </a:t>
            </a:r>
            <a:r>
              <a:rPr lang="ko-KR" altLang="en-US" sz="1200" dirty="0"/>
              <a:t>상태인 항목이 있다면 애플리케이션의 상태도 </a:t>
            </a:r>
            <a:r>
              <a:rPr lang="en-US" altLang="ko-KR" sz="1200" dirty="0"/>
              <a:t>DOWN</a:t>
            </a:r>
            <a:r>
              <a:rPr lang="ko-KR" altLang="en-US" sz="1200" dirty="0"/>
              <a:t>으로 표기되며 </a:t>
            </a:r>
            <a:r>
              <a:rPr lang="en-US" altLang="ko-KR" sz="1200" dirty="0"/>
              <a:t>HTTP </a:t>
            </a:r>
            <a:r>
              <a:rPr lang="ko-KR" altLang="en-US" sz="1200" dirty="0"/>
              <a:t>상태 코드도 변경된다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3843B7-585F-E948-D9F7-07C8FAC20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339" y="2014449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0862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11.3.3 </a:t>
            </a:r>
            <a:r>
              <a:rPr lang="ko-KR" altLang="en-US" sz="1400" b="1" dirty="0">
                <a:solidFill>
                  <a:srgbClr val="7030A0"/>
                </a:solidFill>
              </a:rPr>
              <a:t>빈 정보 확인</a:t>
            </a:r>
            <a:r>
              <a:rPr lang="en-US" altLang="ko-KR" sz="1400" b="1" dirty="0">
                <a:solidFill>
                  <a:srgbClr val="7030A0"/>
                </a:solidFill>
              </a:rPr>
              <a:t>(/beans)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206392" y="2421260"/>
            <a:ext cx="9907802" cy="24929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"contexts":{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"application":{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"beans":{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"</a:t>
            </a:r>
            <a:r>
              <a:rPr lang="en-US" altLang="ko-KR" sz="1200" dirty="0" err="1">
                <a:latin typeface="Consolas" panose="020B0609020204030204" pitchFamily="49" charset="0"/>
              </a:rPr>
              <a:t>endpointCachingOperationInvokerAdvisor</a:t>
            </a:r>
            <a:r>
              <a:rPr lang="en-US" altLang="ko-KR" sz="1200" dirty="0">
                <a:latin typeface="Consolas" panose="020B0609020204030204" pitchFamily="49" charset="0"/>
              </a:rPr>
              <a:t>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"aliases":[],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"</a:t>
            </a:r>
            <a:r>
              <a:rPr lang="en-US" altLang="ko-KR" sz="1200" dirty="0" err="1">
                <a:latin typeface="Consolas" panose="020B0609020204030204" pitchFamily="49" charset="0"/>
              </a:rPr>
              <a:t>scope":"singleton</a:t>
            </a:r>
            <a:r>
              <a:rPr lang="en-US" altLang="ko-KR" sz="12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"type":"org.springframework.boot.actuate.endpoint.invoker.cache.CachingOperationInvokerAdvisor",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</a:t>
            </a:r>
            <a:r>
              <a:rPr lang="en-US" altLang="ko-KR" sz="1200" dirty="0" err="1">
                <a:latin typeface="Consolas" panose="020B0609020204030204" pitchFamily="49" charset="0"/>
              </a:rPr>
              <a:t>parentId</a:t>
            </a:r>
            <a:r>
              <a:rPr lang="en-US" altLang="ko-KR" sz="1200" dirty="0">
                <a:latin typeface="Consolas" panose="020B0609020204030204" pitchFamily="49" charset="0"/>
              </a:rPr>
              <a:t>":null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31E0B5-97E5-1EC9-B251-4E399CA5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12" y="1331607"/>
            <a:ext cx="9479175" cy="917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FDAE46-63E2-06C3-370C-F79330B5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87" y="2047382"/>
            <a:ext cx="3669646" cy="440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8499C99-F7C9-917F-56ED-E5C77F705600}"/>
              </a:ext>
            </a:extLst>
          </p:cNvPr>
          <p:cNvCxnSpPr/>
          <p:nvPr/>
        </p:nvCxnSpPr>
        <p:spPr>
          <a:xfrm>
            <a:off x="7272811" y="2421260"/>
            <a:ext cx="328820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756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자동설정 내역 확인</a:t>
            </a:r>
            <a:r>
              <a:rPr lang="en-US" altLang="ko-KR" sz="1400" b="1" dirty="0">
                <a:solidFill>
                  <a:srgbClr val="7030A0"/>
                </a:solidFill>
              </a:rPr>
              <a:t>(/conditions)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8E2371-2B28-C146-6977-E8DFBBCA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01" y="1342884"/>
            <a:ext cx="8882651" cy="621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484101" y="2134344"/>
            <a:ext cx="6831085" cy="37856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"contexts":{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"application":{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"</a:t>
            </a:r>
            <a:r>
              <a:rPr lang="en-US" altLang="ko-KR" sz="800" dirty="0" err="1">
                <a:latin typeface="Consolas" panose="020B0609020204030204" pitchFamily="49" charset="0"/>
              </a:rPr>
              <a:t>positiveMatches</a:t>
            </a:r>
            <a:r>
              <a:rPr lang="en-US" altLang="ko-KR" sz="800" dirty="0">
                <a:latin typeface="Consolas" panose="020B0609020204030204" pitchFamily="49" charset="0"/>
              </a:rPr>
              <a:t>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"</a:t>
            </a:r>
            <a:r>
              <a:rPr lang="en-US" altLang="ko-KR" sz="800" dirty="0" err="1">
                <a:latin typeface="Consolas" panose="020B0609020204030204" pitchFamily="49" charset="0"/>
              </a:rPr>
              <a:t>AuditEventsEndpointAutoConfiguration</a:t>
            </a:r>
            <a:r>
              <a:rPr lang="en-US" altLang="ko-KR" sz="8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"condition":"</a:t>
            </a:r>
            <a:r>
              <a:rPr lang="en-US" altLang="ko-KR" sz="800" dirty="0" err="1">
                <a:latin typeface="Consolas" panose="020B0609020204030204" pitchFamily="49" charset="0"/>
              </a:rPr>
              <a:t>OnAvailableEndpointCondition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"message":"@</a:t>
            </a:r>
            <a:r>
              <a:rPr lang="en-US" altLang="ko-KR" sz="800" dirty="0" err="1">
                <a:latin typeface="Consolas" panose="020B0609020204030204" pitchFamily="49" charset="0"/>
              </a:rPr>
              <a:t>ConditionalOnAvailableEndpoint</a:t>
            </a:r>
            <a:r>
              <a:rPr lang="en-US" altLang="ko-KR" sz="800" dirty="0">
                <a:latin typeface="Consolas" panose="020B0609020204030204" pitchFamily="49" charset="0"/>
              </a:rPr>
              <a:t> no property </a:t>
            </a:r>
            <a:r>
              <a:rPr lang="en-US" altLang="ko-KR" sz="800" dirty="0" err="1">
                <a:latin typeface="Consolas" panose="020B0609020204030204" pitchFamily="49" charset="0"/>
              </a:rPr>
              <a:t>management.endpoint.auditevents.enabled</a:t>
            </a:r>
            <a:r>
              <a:rPr lang="en-US" altLang="ko-KR" sz="800" dirty="0">
                <a:latin typeface="Consolas" panose="020B0609020204030204" pitchFamily="49" charset="0"/>
              </a:rPr>
              <a:t> found so using endpoint default; @ConditionalOnAvailableEndpoint marked as exposed by a '</a:t>
            </a:r>
            <a:r>
              <a:rPr lang="en-US" altLang="ko-KR" sz="800" dirty="0" err="1">
                <a:latin typeface="Consolas" panose="020B0609020204030204" pitchFamily="49" charset="0"/>
              </a:rPr>
              <a:t>management.endpoints.jmx.exposure</a:t>
            </a:r>
            <a:r>
              <a:rPr lang="en-US" altLang="ko-KR" sz="800" dirty="0">
                <a:latin typeface="Consolas" panose="020B0609020204030204" pitchFamily="49" charset="0"/>
              </a:rPr>
              <a:t>' property"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],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"</a:t>
            </a:r>
            <a:r>
              <a:rPr lang="en-US" altLang="ko-KR" sz="800" dirty="0" err="1">
                <a:latin typeface="Consolas" panose="020B0609020204030204" pitchFamily="49" charset="0"/>
              </a:rPr>
              <a:t>BeansEndpointAutoConfiguration</a:t>
            </a:r>
            <a:r>
              <a:rPr lang="en-US" altLang="ko-KR" sz="8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"condition":"</a:t>
            </a:r>
            <a:r>
              <a:rPr lang="en-US" altLang="ko-KR" sz="800" dirty="0" err="1">
                <a:latin typeface="Consolas" panose="020B0609020204030204" pitchFamily="49" charset="0"/>
              </a:rPr>
              <a:t>OnAvailableEndpointCondition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"message":"@</a:t>
            </a:r>
            <a:r>
              <a:rPr lang="en-US" altLang="ko-KR" sz="800" dirty="0" err="1">
                <a:latin typeface="Consolas" panose="020B0609020204030204" pitchFamily="49" charset="0"/>
              </a:rPr>
              <a:t>ConditionalOnAvailableEndpoint</a:t>
            </a:r>
            <a:r>
              <a:rPr lang="en-US" altLang="ko-KR" sz="800" dirty="0">
                <a:latin typeface="Consolas" panose="020B0609020204030204" pitchFamily="49" charset="0"/>
              </a:rPr>
              <a:t> no property </a:t>
            </a:r>
            <a:r>
              <a:rPr lang="en-US" altLang="ko-KR" sz="800" dirty="0" err="1">
                <a:latin typeface="Consolas" panose="020B0609020204030204" pitchFamily="49" charset="0"/>
              </a:rPr>
              <a:t>management.endpoint.beans.enabled</a:t>
            </a:r>
            <a:r>
              <a:rPr lang="en-US" altLang="ko-KR" sz="800" dirty="0">
                <a:latin typeface="Consolas" panose="020B0609020204030204" pitchFamily="49" charset="0"/>
              </a:rPr>
              <a:t> found so using endpoint default; @ConditionalOnAvailableEndpoint marked as exposed by a '</a:t>
            </a:r>
            <a:r>
              <a:rPr lang="en-US" altLang="ko-KR" sz="800" dirty="0" err="1">
                <a:latin typeface="Consolas" panose="020B0609020204030204" pitchFamily="49" charset="0"/>
              </a:rPr>
              <a:t>management.endpoints.jmx.exposure</a:t>
            </a:r>
            <a:r>
              <a:rPr lang="en-US" altLang="ko-KR" sz="800" dirty="0">
                <a:latin typeface="Consolas" panose="020B0609020204030204" pitchFamily="49" charset="0"/>
              </a:rPr>
              <a:t>' property"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],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"</a:t>
            </a:r>
            <a:r>
              <a:rPr lang="en-US" altLang="ko-KR" sz="800" dirty="0" err="1">
                <a:latin typeface="Consolas" panose="020B0609020204030204" pitchFamily="49" charset="0"/>
              </a:rPr>
              <a:t>BeansEndpointAutoConfiguration#beansEndpoint</a:t>
            </a:r>
            <a:r>
              <a:rPr lang="en-US" altLang="ko-KR" sz="8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"condition":"</a:t>
            </a:r>
            <a:r>
              <a:rPr lang="en-US" altLang="ko-KR" sz="800" dirty="0" err="1">
                <a:latin typeface="Consolas" panose="020B0609020204030204" pitchFamily="49" charset="0"/>
              </a:rPr>
              <a:t>OnBeanCondition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"message":"@</a:t>
            </a:r>
            <a:r>
              <a:rPr lang="en-US" altLang="ko-KR" sz="800" dirty="0" err="1">
                <a:latin typeface="Consolas" panose="020B0609020204030204" pitchFamily="49" charset="0"/>
              </a:rPr>
              <a:t>ConditionalOnMissingBean</a:t>
            </a:r>
            <a:r>
              <a:rPr lang="en-US" altLang="ko-KR" sz="800" dirty="0">
                <a:latin typeface="Consolas" panose="020B0609020204030204" pitchFamily="49" charset="0"/>
              </a:rPr>
              <a:t> (types: </a:t>
            </a:r>
            <a:r>
              <a:rPr lang="en-US" altLang="ko-KR" sz="800" dirty="0" err="1">
                <a:latin typeface="Consolas" panose="020B0609020204030204" pitchFamily="49" charset="0"/>
              </a:rPr>
              <a:t>org.springframework.boot.actuate.beans.BeansEndpoint</a:t>
            </a:r>
            <a:r>
              <a:rPr lang="en-US" altLang="ko-KR" sz="800" dirty="0">
                <a:latin typeface="Consolas" panose="020B0609020204030204" pitchFamily="49" charset="0"/>
              </a:rPr>
              <a:t>; </a:t>
            </a:r>
            <a:r>
              <a:rPr lang="en-US" altLang="ko-KR" sz="800" dirty="0" err="1">
                <a:latin typeface="Consolas" panose="020B0609020204030204" pitchFamily="49" charset="0"/>
              </a:rPr>
              <a:t>SearchStrategy</a:t>
            </a:r>
            <a:r>
              <a:rPr lang="en-US" altLang="ko-KR" sz="800" dirty="0">
                <a:latin typeface="Consolas" panose="020B0609020204030204" pitchFamily="49" charset="0"/>
              </a:rPr>
              <a:t>: all) did not find any beans"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],...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5F7732-3973-CBBE-A2A7-1F101280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107" y="2345083"/>
            <a:ext cx="3315732" cy="459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992F6A-A73B-DDD6-A3A7-170E3DB0D13C}"/>
              </a:ext>
            </a:extLst>
          </p:cNvPr>
          <p:cNvCxnSpPr/>
          <p:nvPr/>
        </p:nvCxnSpPr>
        <p:spPr>
          <a:xfrm>
            <a:off x="7726983" y="2694753"/>
            <a:ext cx="303992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BA60642-C23F-2B1D-59EC-CD91F09E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27" y="5309326"/>
            <a:ext cx="8210972" cy="53977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302959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환경변수 정보</a:t>
            </a:r>
            <a:r>
              <a:rPr lang="en-US" altLang="ko-KR" sz="1400" b="1" dirty="0">
                <a:solidFill>
                  <a:srgbClr val="7030A0"/>
                </a:solidFill>
              </a:rPr>
              <a:t>(/env)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545218" y="2335380"/>
            <a:ext cx="3583060" cy="34778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</a:t>
            </a:r>
            <a:r>
              <a:rPr lang="en-US" altLang="ko-KR" sz="1100" dirty="0" err="1">
                <a:latin typeface="Consolas" panose="020B0609020204030204" pitchFamily="49" charset="0"/>
              </a:rPr>
              <a:t>activeProfiles</a:t>
            </a:r>
            <a:r>
              <a:rPr lang="en-US" altLang="ko-KR" sz="11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],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</a:t>
            </a:r>
            <a:r>
              <a:rPr lang="en-US" altLang="ko-KR" sz="1100" dirty="0" err="1">
                <a:latin typeface="Consolas" panose="020B0609020204030204" pitchFamily="49" charset="0"/>
              </a:rPr>
              <a:t>propertySources</a:t>
            </a:r>
            <a:r>
              <a:rPr lang="en-US" altLang="ko-KR" sz="11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"name":"</a:t>
            </a:r>
            <a:r>
              <a:rPr lang="en-US" altLang="ko-KR" sz="1100" dirty="0" err="1">
                <a:latin typeface="Consolas" panose="020B0609020204030204" pitchFamily="49" charset="0"/>
              </a:rPr>
              <a:t>server.ports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"properties":{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latin typeface="Consolas" panose="020B0609020204030204" pitchFamily="49" charset="0"/>
              </a:rPr>
              <a:t>local.server.port</a:t>
            </a:r>
            <a:r>
              <a:rPr lang="en-US" altLang="ko-KR" sz="1100" dirty="0">
                <a:latin typeface="Consolas" panose="020B0609020204030204" pitchFamily="49" charset="0"/>
              </a:rPr>
              <a:t>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"value":8080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"name":"</a:t>
            </a:r>
            <a:r>
              <a:rPr lang="en-US" altLang="ko-KR" sz="1100" dirty="0" err="1">
                <a:latin typeface="Consolas" panose="020B0609020204030204" pitchFamily="49" charset="0"/>
              </a:rPr>
              <a:t>servletContextInitParams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"properties":{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},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3F7441-E479-585C-417C-604EA7A5A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18" y="1346180"/>
            <a:ext cx="8563780" cy="761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120673-E503-4947-C466-1DB86A68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776" y="1992462"/>
            <a:ext cx="3226231" cy="472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BD9286-A13E-7926-E9CC-75104D6A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067" y="5250296"/>
            <a:ext cx="8198271" cy="603281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92FD67-E567-B0A2-7760-6493B33CC298}"/>
              </a:ext>
            </a:extLst>
          </p:cNvPr>
          <p:cNvCxnSpPr/>
          <p:nvPr/>
        </p:nvCxnSpPr>
        <p:spPr>
          <a:xfrm>
            <a:off x="6083888" y="2385917"/>
            <a:ext cx="301166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088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11.3.6 </a:t>
            </a:r>
            <a:r>
              <a:rPr lang="ko-KR" altLang="en-US" sz="1400" b="1" dirty="0">
                <a:solidFill>
                  <a:srgbClr val="7030A0"/>
                </a:solidFill>
              </a:rPr>
              <a:t>로깅 레벨 확인</a:t>
            </a:r>
            <a:r>
              <a:rPr lang="en-US" altLang="ko-KR" sz="1400" b="1" dirty="0">
                <a:solidFill>
                  <a:srgbClr val="7030A0"/>
                </a:solidFill>
              </a:rPr>
              <a:t>(/loggers)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545218" y="2335380"/>
            <a:ext cx="3583060" cy="26314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"levels":[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"OFF",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"ERROR",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"WARN",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"INFO",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"DEBUG",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"TRACE"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],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"loggers":{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"ROOT":{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</a:t>
            </a:r>
            <a:r>
              <a:rPr lang="en-US" altLang="ko-KR" sz="1100" dirty="0" err="1">
                <a:latin typeface="Consolas" panose="020B0609020204030204" pitchFamily="49" charset="0"/>
              </a:rPr>
              <a:t>configuredLevel</a:t>
            </a:r>
            <a:r>
              <a:rPr lang="en-US" altLang="ko-KR" sz="1100" dirty="0">
                <a:latin typeface="Consolas" panose="020B0609020204030204" pitchFamily="49" charset="0"/>
              </a:rPr>
              <a:t>":"INFO",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</a:t>
            </a:r>
            <a:r>
              <a:rPr lang="en-US" altLang="ko-KR" sz="1100" dirty="0" err="1">
                <a:latin typeface="Consolas" panose="020B0609020204030204" pitchFamily="49" charset="0"/>
              </a:rPr>
              <a:t>effectiveLevel</a:t>
            </a:r>
            <a:r>
              <a:rPr lang="en-US" altLang="ko-KR" sz="1100" dirty="0">
                <a:latin typeface="Consolas" panose="020B0609020204030204" pitchFamily="49" charset="0"/>
              </a:rPr>
              <a:t>":"INFO"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},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EDA99B-F048-D0A3-BEAD-44131A7B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64" y="1402756"/>
            <a:ext cx="9406816" cy="678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1B6C23-04E1-2D9B-51B0-A954833E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18" y="5117294"/>
            <a:ext cx="6547186" cy="438173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AFD7A4-64EB-4AFE-638F-784D1695A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797" y="2140672"/>
            <a:ext cx="3488531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8EED29-5667-9EF7-AD92-EB598D937635}"/>
              </a:ext>
            </a:extLst>
          </p:cNvPr>
          <p:cNvCxnSpPr>
            <a:cxnSpLocks/>
          </p:cNvCxnSpPr>
          <p:nvPr/>
        </p:nvCxnSpPr>
        <p:spPr>
          <a:xfrm>
            <a:off x="7200143" y="2513085"/>
            <a:ext cx="317920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0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커스텀 기능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11.4.1 </a:t>
            </a:r>
            <a:r>
              <a:rPr lang="ko-KR" altLang="en-US" sz="1400" b="1" dirty="0">
                <a:solidFill>
                  <a:srgbClr val="7030A0"/>
                </a:solidFill>
              </a:rPr>
              <a:t>정보 제공 인터페이스의 구현체</a:t>
            </a:r>
            <a:endParaRPr lang="ko-KR" altLang="en-US" sz="1400" b="1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8FADBC-AE6F-C004-50DE-2858C10F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27" y="1396523"/>
            <a:ext cx="9455390" cy="1001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333762-F73C-5553-8D52-7B87221C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11" y="3123366"/>
            <a:ext cx="9143168" cy="570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FBB58F-CD11-A5F2-B1EB-5C864489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915" y="3851405"/>
            <a:ext cx="8071265" cy="819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2F457A-0C41-3601-8B59-8C939E98BE9E}"/>
              </a:ext>
            </a:extLst>
          </p:cNvPr>
          <p:cNvSpPr txBox="1"/>
          <p:nvPr/>
        </p:nvSpPr>
        <p:spPr>
          <a:xfrm>
            <a:off x="4391929" y="4419271"/>
            <a:ext cx="6333156" cy="161582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@Component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CustomInfoContributor</a:t>
            </a:r>
            <a:r>
              <a:rPr lang="en-US" altLang="ko-KR" sz="1100" dirty="0">
                <a:latin typeface="Consolas" panose="020B0609020204030204" pitchFamily="49" charset="0"/>
              </a:rPr>
              <a:t> implements </a:t>
            </a:r>
            <a:r>
              <a:rPr lang="en-US" altLang="ko-KR" sz="1100" dirty="0" err="1">
                <a:latin typeface="Consolas" panose="020B0609020204030204" pitchFamily="49" charset="0"/>
              </a:rPr>
              <a:t>InfoContributor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contribute(</a:t>
            </a:r>
            <a:r>
              <a:rPr lang="en-US" altLang="ko-KR" sz="1100" dirty="0" err="1">
                <a:latin typeface="Consolas" panose="020B0609020204030204" pitchFamily="49" charset="0"/>
              </a:rPr>
              <a:t>Info.Builder</a:t>
            </a:r>
            <a:r>
              <a:rPr lang="en-US" altLang="ko-KR" sz="1100" dirty="0">
                <a:latin typeface="Consolas" panose="020B0609020204030204" pitchFamily="49" charset="0"/>
              </a:rPr>
              <a:t> builder)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Map&lt;String, Object&gt; content = new HashMap&lt;&gt;();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content.put</a:t>
            </a:r>
            <a:r>
              <a:rPr lang="en-US" altLang="ko-KR" sz="1100" dirty="0">
                <a:latin typeface="Consolas" panose="020B0609020204030204" pitchFamily="49" charset="0"/>
              </a:rPr>
              <a:t>("code-info", "</a:t>
            </a:r>
            <a:r>
              <a:rPr lang="en-US" altLang="ko-KR" sz="1100" dirty="0" err="1">
                <a:latin typeface="Consolas" panose="020B0609020204030204" pitchFamily="49" charset="0"/>
              </a:rPr>
              <a:t>InfoContributor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구현체에서 정의한 정보입니다</a:t>
            </a:r>
            <a:r>
              <a:rPr lang="en-US" altLang="ko-KR" sz="1100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builder.withDetail</a:t>
            </a:r>
            <a:r>
              <a:rPr lang="en-US" altLang="ko-KR" sz="1100" dirty="0">
                <a:latin typeface="Consolas" panose="020B0609020204030204" pitchFamily="49" charset="0"/>
              </a:rPr>
              <a:t>("custom-info-contributor", content);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CF8F18-35AF-C398-9027-4A3C159AC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11" y="4746002"/>
            <a:ext cx="2355971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21166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11.4.1 </a:t>
            </a:r>
            <a:r>
              <a:rPr lang="ko-KR" altLang="en-US" sz="1400" b="1" dirty="0">
                <a:solidFill>
                  <a:srgbClr val="7030A0"/>
                </a:solidFill>
              </a:rPr>
              <a:t>정보 제공 인터페이스의 구현체</a:t>
            </a:r>
            <a:endParaRPr lang="ko-KR" altLang="en-US" sz="1400" b="1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F457A-0C41-3601-8B59-8C939E98BE9E}"/>
              </a:ext>
            </a:extLst>
          </p:cNvPr>
          <p:cNvSpPr txBox="1"/>
          <p:nvPr/>
        </p:nvSpPr>
        <p:spPr>
          <a:xfrm>
            <a:off x="1576061" y="2476994"/>
            <a:ext cx="6333156" cy="212365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"organization":{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"name":"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},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"contact":{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latin typeface="Consolas" panose="020B0609020204030204" pitchFamily="49" charset="0"/>
              </a:rPr>
              <a:t>email":"thinkground.flature@email.com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"phoneNumber":"010-1234-5678"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},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"custom-info-contributor":{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"code-info":"</a:t>
            </a:r>
            <a:r>
              <a:rPr lang="en-US" altLang="ko-KR" sz="1100" dirty="0" err="1">
                <a:latin typeface="Consolas" panose="020B0609020204030204" pitchFamily="49" charset="0"/>
              </a:rPr>
              <a:t>InfoContributor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구현체에서 정의한 정보입니다</a:t>
            </a:r>
            <a:r>
              <a:rPr lang="en-US" altLang="ko-KR" sz="1100" dirty="0">
                <a:latin typeface="Consolas" panose="020B0609020204030204" pitchFamily="49" charset="0"/>
              </a:rPr>
              <a:t>."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F25F0D-2DEF-0AF4-E832-EEC5328F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84" y="1327754"/>
            <a:ext cx="8731989" cy="1110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87B410-1C81-994A-ECBD-1FEDB852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54" y="4784444"/>
            <a:ext cx="7976010" cy="304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931EED-DE7B-17CF-8DF0-128DC939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014" y="3034232"/>
            <a:ext cx="3506101" cy="428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339C68-CC56-F6AB-A838-919026D987BB}"/>
              </a:ext>
            </a:extLst>
          </p:cNvPr>
          <p:cNvCxnSpPr/>
          <p:nvPr/>
        </p:nvCxnSpPr>
        <p:spPr>
          <a:xfrm>
            <a:off x="7466591" y="3429000"/>
            <a:ext cx="315498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E8D1E-739E-2A23-D86C-6642603BBCF8}"/>
              </a:ext>
            </a:extLst>
          </p:cNvPr>
          <p:cNvSpPr txBox="1"/>
          <p:nvPr/>
        </p:nvSpPr>
        <p:spPr>
          <a:xfrm>
            <a:off x="2773478" y="5366219"/>
            <a:ext cx="326366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## </a:t>
            </a:r>
            <a:r>
              <a:rPr lang="ko-KR" altLang="en-US" sz="900" dirty="0" err="1">
                <a:latin typeface="Consolas" panose="020B0609020204030204" pitchFamily="49" charset="0"/>
              </a:rPr>
              <a:t>액추에이터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info </a:t>
            </a:r>
            <a:r>
              <a:rPr lang="ko-KR" altLang="en-US" sz="900" dirty="0">
                <a:latin typeface="Consolas" panose="020B0609020204030204" pitchFamily="49" charset="0"/>
              </a:rPr>
              <a:t>정보 설정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info.organization.name=</a:t>
            </a:r>
            <a:r>
              <a:rPr lang="en-US" altLang="ko-KR" sz="900" dirty="0" err="1">
                <a:latin typeface="Consolas" panose="020B0609020204030204" pitchFamily="49" charset="0"/>
              </a:rPr>
              <a:t>wikibooks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info.contact.email=thinkground.flature@email.com</a:t>
            </a:r>
          </a:p>
          <a:p>
            <a:r>
              <a:rPr lang="en-US" altLang="ko-KR" sz="900" dirty="0" err="1">
                <a:latin typeface="Consolas" panose="020B0609020204030204" pitchFamily="49" charset="0"/>
              </a:rPr>
              <a:t>info.contact.phoneNumber</a:t>
            </a:r>
            <a:r>
              <a:rPr lang="en-US" altLang="ko-KR" sz="900" dirty="0">
                <a:latin typeface="Consolas" panose="020B0609020204030204" pitchFamily="49" charset="0"/>
              </a:rPr>
              <a:t>=010-1234-5678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60AFA-6223-5AC6-BC9B-D972A139B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858" y="5418196"/>
            <a:ext cx="1382201" cy="71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421307-FF64-ED70-561E-A0CDFD41A89B}"/>
              </a:ext>
            </a:extLst>
          </p:cNvPr>
          <p:cNvSpPr/>
          <p:nvPr/>
        </p:nvSpPr>
        <p:spPr>
          <a:xfrm>
            <a:off x="1665298" y="3839269"/>
            <a:ext cx="4759725" cy="5207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F73B1C-0FCA-39E8-CEE4-DF1D1791455F}"/>
              </a:ext>
            </a:extLst>
          </p:cNvPr>
          <p:cNvCxnSpPr/>
          <p:nvPr/>
        </p:nvCxnSpPr>
        <p:spPr>
          <a:xfrm>
            <a:off x="7537059" y="5089260"/>
            <a:ext cx="753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03F5B93-B7FD-1F4C-B5E3-16E737375579}"/>
              </a:ext>
            </a:extLst>
          </p:cNvPr>
          <p:cNvCxnSpPr>
            <a:endCxn id="9" idx="3"/>
          </p:cNvCxnSpPr>
          <p:nvPr/>
        </p:nvCxnSpPr>
        <p:spPr>
          <a:xfrm flipH="1" flipV="1">
            <a:off x="6425023" y="4099661"/>
            <a:ext cx="1362516" cy="68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74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11.4.2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r>
              <a:rPr lang="ko-KR" altLang="en-US" sz="1400" b="1" dirty="0">
                <a:solidFill>
                  <a:srgbClr val="7030A0"/>
                </a:solidFill>
              </a:rPr>
              <a:t> 생성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5E9FF-D3F3-4064-749A-F5B55455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54" y="1390145"/>
            <a:ext cx="8293526" cy="831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15E714-3834-1D7F-E047-F089AD14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54" y="2344991"/>
            <a:ext cx="8096666" cy="539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2F457A-0C41-3601-8B59-8C939E98BE9E}"/>
              </a:ext>
            </a:extLst>
          </p:cNvPr>
          <p:cNvSpPr txBox="1"/>
          <p:nvPr/>
        </p:nvSpPr>
        <p:spPr>
          <a:xfrm>
            <a:off x="2568680" y="2707483"/>
            <a:ext cx="6333156" cy="398570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@Component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@Endpoint(id = "note")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NoteEndpoint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Map&lt;String, Object&gt;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</a:t>
            </a:r>
            <a:r>
              <a:rPr lang="en-US" altLang="ko-KR" sz="1100" dirty="0">
                <a:latin typeface="Consolas" panose="020B0609020204030204" pitchFamily="49" charset="0"/>
              </a:rPr>
              <a:t> = new HashMap&lt;&gt;();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@ReadOperation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Map&lt;String, Object&gt;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getNote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@WriteOperation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Map&lt;String, Object&gt;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writeNote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(String key, Object value)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noteContent.put</a:t>
            </a:r>
            <a:r>
              <a:rPr lang="en-US" altLang="ko-KR" sz="1100" dirty="0">
                <a:latin typeface="Consolas" panose="020B0609020204030204" pitchFamily="49" charset="0"/>
              </a:rPr>
              <a:t>(key, value);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@DeleteOperation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Map&lt;String, Object&gt;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deleteNote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(String key)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noteContent.remove</a:t>
            </a:r>
            <a:r>
              <a:rPr lang="en-US" altLang="ko-KR" sz="1100" dirty="0">
                <a:latin typeface="Consolas" panose="020B0609020204030204" pitchFamily="49" charset="0"/>
              </a:rPr>
              <a:t>(key);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33FE64-EB3C-5517-D0EE-CCCE79FD6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070" y="2884769"/>
            <a:ext cx="2324219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3797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11.4.2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r>
              <a:rPr lang="ko-KR" altLang="en-US" sz="1400" b="1" dirty="0">
                <a:solidFill>
                  <a:srgbClr val="7030A0"/>
                </a:solidFill>
              </a:rPr>
              <a:t> 생성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F457A-0C41-3601-8B59-8C939E98BE9E}"/>
              </a:ext>
            </a:extLst>
          </p:cNvPr>
          <p:cNvSpPr txBox="1"/>
          <p:nvPr/>
        </p:nvSpPr>
        <p:spPr>
          <a:xfrm>
            <a:off x="1586577" y="4054301"/>
            <a:ext cx="1306308" cy="2616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E2C067-10A7-B8E3-F9B9-3623D6DB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63" y="1241638"/>
            <a:ext cx="8640199" cy="21434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FB4BF9-9BAA-FB79-E922-7EC33040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22" y="3549956"/>
            <a:ext cx="2831624" cy="368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835C8B-8068-2AF5-8152-99176123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22" y="4452220"/>
            <a:ext cx="4410075" cy="24765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0B19ED-79A6-D3F1-8DDD-BF16C368AF54}"/>
              </a:ext>
            </a:extLst>
          </p:cNvPr>
          <p:cNvCxnSpPr>
            <a:cxnSpLocks/>
          </p:cNvCxnSpPr>
          <p:nvPr/>
        </p:nvCxnSpPr>
        <p:spPr>
          <a:xfrm>
            <a:off x="1586577" y="3863491"/>
            <a:ext cx="276496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08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39572C-DB8D-742C-D74B-30AB8931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65" y="1309069"/>
            <a:ext cx="9575902" cy="861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753593-CC45-D3F1-384F-8359A2379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93" y="2309950"/>
            <a:ext cx="7703091" cy="3071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879116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CEF390E8-461F-A0F3-1EBB-767E7AB0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1848330"/>
            <a:ext cx="9188922" cy="2616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95000"/>
              </a:schemeClr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11.4.2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r>
              <a:rPr lang="ko-KR" altLang="en-US" sz="1400" b="1" dirty="0">
                <a:solidFill>
                  <a:srgbClr val="7030A0"/>
                </a:solidFill>
              </a:rPr>
              <a:t> 생성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1C8E9-1165-06CD-3E04-1CAC575A9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434" y="1466972"/>
            <a:ext cx="6391275" cy="247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E3F6BE-6C22-5B24-42A4-99B2BCC44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85" y="4598372"/>
            <a:ext cx="8217322" cy="609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2545B8-8EC0-9AFA-AC7E-663060CDDEB9}"/>
              </a:ext>
            </a:extLst>
          </p:cNvPr>
          <p:cNvSpPr txBox="1"/>
          <p:nvPr/>
        </p:nvSpPr>
        <p:spPr>
          <a:xfrm>
            <a:off x="1498493" y="5208003"/>
            <a:ext cx="3959332" cy="6001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"description": "</a:t>
            </a:r>
            <a:r>
              <a:rPr lang="ko-KR" altLang="en-US" sz="1100" dirty="0">
                <a:latin typeface="Consolas" panose="020B0609020204030204" pitchFamily="49" charset="0"/>
              </a:rPr>
              <a:t>설명 부분을 기입합니다</a:t>
            </a:r>
            <a:r>
              <a:rPr lang="en-US" altLang="ko-KR" sz="1100" dirty="0">
                <a:latin typeface="Consolas" panose="020B0609020204030204" pitchFamily="49" charset="0"/>
              </a:rPr>
              <a:t>."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29BCDCA-2517-6D8A-DC00-ADA0D63B9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858" y="365126"/>
            <a:ext cx="2952965" cy="1608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9D8E47-FA6A-972E-03DC-084739FAD276}"/>
              </a:ext>
            </a:extLst>
          </p:cNvPr>
          <p:cNvSpPr/>
          <p:nvPr/>
        </p:nvSpPr>
        <p:spPr>
          <a:xfrm>
            <a:off x="11522869" y="365126"/>
            <a:ext cx="328612" cy="27597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D9D9A2-D9D5-8B1D-9428-6718C7F7A7C1}"/>
              </a:ext>
            </a:extLst>
          </p:cNvPr>
          <p:cNvSpPr/>
          <p:nvPr/>
        </p:nvSpPr>
        <p:spPr>
          <a:xfrm>
            <a:off x="8993317" y="1667305"/>
            <a:ext cx="2472402" cy="22647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C2266-5338-498B-65DB-450587D2A4DA}"/>
              </a:ext>
            </a:extLst>
          </p:cNvPr>
          <p:cNvSpPr txBox="1"/>
          <p:nvPr/>
        </p:nvSpPr>
        <p:spPr>
          <a:xfrm>
            <a:off x="8797200" y="349222"/>
            <a:ext cx="1068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크롬 확장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09CAC03-10D5-91F8-5CEA-08A9D25AD229}"/>
              </a:ext>
            </a:extLst>
          </p:cNvPr>
          <p:cNvCxnSpPr/>
          <p:nvPr/>
        </p:nvCxnSpPr>
        <p:spPr>
          <a:xfrm flipV="1">
            <a:off x="6096000" y="656999"/>
            <a:ext cx="2505075" cy="80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023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11.4.2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r>
              <a:rPr lang="ko-KR" altLang="en-US" sz="1400" b="1" dirty="0">
                <a:solidFill>
                  <a:srgbClr val="7030A0"/>
                </a:solidFill>
              </a:rPr>
              <a:t> 생성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545B8-8EC0-9AFA-AC7E-663060CDDEB9}"/>
              </a:ext>
            </a:extLst>
          </p:cNvPr>
          <p:cNvSpPr txBox="1"/>
          <p:nvPr/>
        </p:nvSpPr>
        <p:spPr>
          <a:xfrm>
            <a:off x="1547831" y="5537051"/>
            <a:ext cx="945338" cy="2616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50B0F-891E-068F-2A5F-15917C35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49" y="1320948"/>
            <a:ext cx="8509402" cy="8651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B20504-6DB7-5192-880C-D102C5AB5DD1}"/>
              </a:ext>
            </a:extLst>
          </p:cNvPr>
          <p:cNvGrpSpPr/>
          <p:nvPr/>
        </p:nvGrpSpPr>
        <p:grpSpPr>
          <a:xfrm>
            <a:off x="1547831" y="4359782"/>
            <a:ext cx="8160169" cy="997001"/>
            <a:chOff x="1547831" y="4359782"/>
            <a:chExt cx="8160169" cy="99700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9869B2-145A-B4F5-6CA9-5FC1A12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831" y="4359782"/>
              <a:ext cx="8160169" cy="9970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2F3D9D-982C-BDDA-E7FE-08DBCB3F1D58}"/>
                </a:ext>
              </a:extLst>
            </p:cNvPr>
            <p:cNvSpPr txBox="1"/>
            <p:nvPr/>
          </p:nvSpPr>
          <p:spPr>
            <a:xfrm>
              <a:off x="4523082" y="4434091"/>
              <a:ext cx="42039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삭제된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20C491-57E0-4DB6-83E8-71C2CD5A14BE}"/>
                </a:ext>
              </a:extLst>
            </p:cNvPr>
            <p:cNvSpPr txBox="1"/>
            <p:nvPr/>
          </p:nvSpPr>
          <p:spPr>
            <a:xfrm>
              <a:off x="1565351" y="4843994"/>
              <a:ext cx="3134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지금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42BEEF8-2CB9-FC58-383C-3D2E0444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25" y="5143916"/>
            <a:ext cx="5121432" cy="10680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EF58ED-DD37-B5C6-488F-C859A19B6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84" y="2254936"/>
            <a:ext cx="7880755" cy="19813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95000"/>
              </a:schemeClr>
            </a:solidFill>
            <a:miter lim="800000"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C9BD07-CBC1-A154-569C-4E81861E08E6}"/>
              </a:ext>
            </a:extLst>
          </p:cNvPr>
          <p:cNvSpPr/>
          <p:nvPr/>
        </p:nvSpPr>
        <p:spPr>
          <a:xfrm>
            <a:off x="2836069" y="2921794"/>
            <a:ext cx="2693194" cy="23574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03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12.1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 란</a:t>
            </a:r>
            <a:r>
              <a:rPr lang="en-US" altLang="ko-KR" sz="1400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란</a:t>
            </a:r>
            <a:r>
              <a:rPr lang="en-US" altLang="ko-KR" sz="1400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426C8-5288-BF06-54A8-898CAE90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27" y="4488270"/>
            <a:ext cx="3422826" cy="933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A9CDCC-D687-F556-0FAF-79AF02DA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22" y="1275386"/>
            <a:ext cx="3640606" cy="15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6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12.1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 란</a:t>
            </a:r>
            <a:r>
              <a:rPr lang="en-US" altLang="ko-KR" sz="1400" b="1" dirty="0">
                <a:solidFill>
                  <a:srgbClr val="7030A0"/>
                </a:solidFill>
              </a:rPr>
              <a:t>?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299DE2-B930-D738-73BD-12CCC9DD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25" y="2778610"/>
            <a:ext cx="9507240" cy="120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1F1240-AE89-FDA3-C7FD-A688E5F4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25" y="4054364"/>
            <a:ext cx="5296172" cy="19177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D013F1-863C-148A-959C-5CCE2CE4BE56}"/>
              </a:ext>
            </a:extLst>
          </p:cNvPr>
          <p:cNvGrpSpPr/>
          <p:nvPr/>
        </p:nvGrpSpPr>
        <p:grpSpPr>
          <a:xfrm>
            <a:off x="1417425" y="997281"/>
            <a:ext cx="9507240" cy="1223197"/>
            <a:chOff x="1417425" y="973057"/>
            <a:chExt cx="9507240" cy="12231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18F4BC-8ADA-99B8-7BF4-376DC077B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425" y="973057"/>
              <a:ext cx="9507240" cy="12231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7A055B1-B23E-4C22-6D9D-46AA6E17C4E5}"/>
                </a:ext>
              </a:extLst>
            </p:cNvPr>
            <p:cNvCxnSpPr/>
            <p:nvPr/>
          </p:nvCxnSpPr>
          <p:spPr>
            <a:xfrm>
              <a:off x="1532074" y="1295905"/>
              <a:ext cx="5722570" cy="0"/>
            </a:xfrm>
            <a:prstGeom prst="line">
              <a:avLst/>
            </a:prstGeom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C018253-F9B1-9703-8C86-EDF198B40EFD}"/>
                </a:ext>
              </a:extLst>
            </p:cNvPr>
            <p:cNvCxnSpPr/>
            <p:nvPr/>
          </p:nvCxnSpPr>
          <p:spPr>
            <a:xfrm>
              <a:off x="6406856" y="2064970"/>
              <a:ext cx="1853022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200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12.1.1 RestTemplate</a:t>
            </a:r>
            <a:r>
              <a:rPr lang="ko-KR" altLang="en-US" sz="1400" b="1">
                <a:solidFill>
                  <a:srgbClr val="7030A0"/>
                </a:solidFill>
              </a:rPr>
              <a:t>의 동작 원리</a:t>
            </a:r>
            <a:endParaRPr lang="ko-KR" altLang="en-US" sz="14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1931" y="1324389"/>
            <a:ext cx="3767439" cy="336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1931" y="1712152"/>
            <a:ext cx="4838949" cy="171458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431931" y="3451427"/>
            <a:ext cx="8166520" cy="2238537"/>
            <a:chOff x="1431931" y="3451427"/>
            <a:chExt cx="8166520" cy="223853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1931" y="3451427"/>
              <a:ext cx="8134768" cy="55247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31931" y="3953670"/>
              <a:ext cx="8103016" cy="38102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31931" y="4284544"/>
              <a:ext cx="8166520" cy="4953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31931" y="4779869"/>
              <a:ext cx="6915505" cy="55882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431931" y="5264492"/>
              <a:ext cx="7690245" cy="425472"/>
            </a:xfrm>
            <a:prstGeom prst="rect">
              <a:avLst/>
            </a:prstGeom>
          </p:spPr>
        </p:pic>
      </p:grpSp>
      <p:sp>
        <p:nvSpPr>
          <p:cNvPr id="25" name="칠각형 24"/>
          <p:cNvSpPr/>
          <p:nvPr/>
        </p:nvSpPr>
        <p:spPr>
          <a:xfrm>
            <a:off x="2213630" y="2312608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27" name="칠각형 26"/>
          <p:cNvSpPr/>
          <p:nvPr/>
        </p:nvSpPr>
        <p:spPr>
          <a:xfrm>
            <a:off x="3455608" y="2305360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</a:t>
            </a:r>
          </a:p>
        </p:txBody>
      </p:sp>
      <p:sp>
        <p:nvSpPr>
          <p:cNvPr id="28" name="칠각형 27"/>
          <p:cNvSpPr/>
          <p:nvPr/>
        </p:nvSpPr>
        <p:spPr>
          <a:xfrm>
            <a:off x="3457886" y="1712325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3</a:t>
            </a:r>
          </a:p>
        </p:txBody>
      </p:sp>
      <p:sp>
        <p:nvSpPr>
          <p:cNvPr id="29" name="칠각형 28"/>
          <p:cNvSpPr/>
          <p:nvPr/>
        </p:nvSpPr>
        <p:spPr>
          <a:xfrm>
            <a:off x="4948756" y="2235165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4</a:t>
            </a:r>
          </a:p>
        </p:txBody>
      </p:sp>
      <p:sp>
        <p:nvSpPr>
          <p:cNvPr id="30" name="칠각형 29"/>
          <p:cNvSpPr/>
          <p:nvPr/>
        </p:nvSpPr>
        <p:spPr>
          <a:xfrm>
            <a:off x="3634306" y="2901915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accent2">
              <a:alpha val="100000"/>
            </a:scheme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8</a:t>
            </a:r>
          </a:p>
        </p:txBody>
      </p:sp>
      <p:sp>
        <p:nvSpPr>
          <p:cNvPr id="31" name="칠각형 30"/>
          <p:cNvSpPr/>
          <p:nvPr/>
        </p:nvSpPr>
        <p:spPr>
          <a:xfrm>
            <a:off x="4974876" y="2946300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accent2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7</a:t>
            </a:r>
          </a:p>
        </p:txBody>
      </p:sp>
      <p:sp>
        <p:nvSpPr>
          <p:cNvPr id="32" name="칠각형 31"/>
          <p:cNvSpPr/>
          <p:nvPr/>
        </p:nvSpPr>
        <p:spPr>
          <a:xfrm>
            <a:off x="5870226" y="2174775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5</a:t>
            </a:r>
          </a:p>
        </p:txBody>
      </p:sp>
      <p:sp>
        <p:nvSpPr>
          <p:cNvPr id="33" name="칠각형 32"/>
          <p:cNvSpPr/>
          <p:nvPr/>
        </p:nvSpPr>
        <p:spPr>
          <a:xfrm>
            <a:off x="3448540" y="2676697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accent2">
              <a:alpha val="100000"/>
            </a:scheme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8</a:t>
            </a:r>
          </a:p>
        </p:txBody>
      </p:sp>
      <p:sp>
        <p:nvSpPr>
          <p:cNvPr id="34" name="칠각형 33"/>
          <p:cNvSpPr/>
          <p:nvPr/>
        </p:nvSpPr>
        <p:spPr>
          <a:xfrm>
            <a:off x="3460038" y="2090768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9</a:t>
            </a:r>
          </a:p>
        </p:txBody>
      </p:sp>
      <p:sp>
        <p:nvSpPr>
          <p:cNvPr id="35" name="칠각형 34"/>
          <p:cNvSpPr/>
          <p:nvPr/>
        </p:nvSpPr>
        <p:spPr>
          <a:xfrm>
            <a:off x="2192141" y="2705328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9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칠각형 35"/>
          <p:cNvSpPr/>
          <p:nvPr/>
        </p:nvSpPr>
        <p:spPr>
          <a:xfrm>
            <a:off x="5858194" y="2838016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21255" y="2731309"/>
            <a:ext cx="114101" cy="880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ko-KR" sz="600" b="1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12.1.1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의 동작 원리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43D283-F723-A4A7-371E-8366BBAB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42" y="1388178"/>
            <a:ext cx="5376397" cy="2812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63D70-DA7F-D6CE-E038-BA7DCEEFBCB3}"/>
              </a:ext>
            </a:extLst>
          </p:cNvPr>
          <p:cNvSpPr txBox="1"/>
          <p:nvPr/>
        </p:nvSpPr>
        <p:spPr>
          <a:xfrm>
            <a:off x="6480793" y="1402849"/>
            <a:ext cx="4745831" cy="4211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200" dirty="0"/>
              <a:t>어플리케이션이 </a:t>
            </a:r>
            <a:r>
              <a:rPr lang="en-US" altLang="ko-KR" sz="1200" dirty="0" err="1"/>
              <a:t>RestTemplate</a:t>
            </a:r>
            <a:r>
              <a:rPr lang="ko-KR" altLang="en-US" sz="1200" dirty="0"/>
              <a:t>를 생성하고</a:t>
            </a:r>
            <a:r>
              <a:rPr lang="en-US" altLang="ko-KR" sz="1200" dirty="0"/>
              <a:t>, URI, HTTP</a:t>
            </a:r>
            <a:r>
              <a:rPr lang="ko-KR" altLang="en-US" sz="1200" dirty="0"/>
              <a:t>메소드 등의 헤더를 담아 요청한다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RestTemplate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HttpMessageConverter</a:t>
            </a:r>
            <a:r>
              <a:rPr lang="en-US" altLang="ko-KR" sz="1200" dirty="0"/>
              <a:t> </a:t>
            </a:r>
            <a:r>
              <a:rPr lang="ko-KR" altLang="en-US" sz="1200" dirty="0"/>
              <a:t>를 사용하여 </a:t>
            </a:r>
            <a:r>
              <a:rPr lang="en-US" altLang="ko-KR" sz="1200" dirty="0" err="1"/>
              <a:t>requestEntity</a:t>
            </a:r>
            <a:r>
              <a:rPr lang="en-US" altLang="ko-KR" sz="1200" dirty="0"/>
              <a:t> 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요청메세지로</a:t>
            </a:r>
            <a:r>
              <a:rPr lang="ko-KR" altLang="en-US" sz="1200" dirty="0"/>
              <a:t> 변환한다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RestTemplate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ClientHttpRequestFactory</a:t>
            </a:r>
            <a:r>
              <a:rPr lang="en-US" altLang="ko-KR" sz="1200" dirty="0"/>
              <a:t> </a:t>
            </a:r>
            <a:r>
              <a:rPr lang="ko-KR" altLang="en-US" sz="1200" dirty="0"/>
              <a:t>로 부터 </a:t>
            </a:r>
            <a:r>
              <a:rPr lang="en-US" altLang="ko-KR" sz="1200" dirty="0" err="1"/>
              <a:t>ClientHttpRequest</a:t>
            </a:r>
            <a:r>
              <a:rPr lang="en-US" altLang="ko-KR" sz="1200" dirty="0"/>
              <a:t> </a:t>
            </a:r>
            <a:r>
              <a:rPr lang="ko-KR" altLang="en-US" sz="1200" dirty="0"/>
              <a:t>를 가져와서 요청을 보낸다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ClientHttpRequest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요청메세지를</a:t>
            </a:r>
            <a:r>
              <a:rPr lang="ko-KR" altLang="en-US" sz="1200" dirty="0"/>
              <a:t> 만들어 </a:t>
            </a:r>
            <a:r>
              <a:rPr lang="en-US" altLang="ko-KR" sz="1200" dirty="0"/>
              <a:t>HTTP </a:t>
            </a:r>
            <a:r>
              <a:rPr lang="ko-KR" altLang="en-US" sz="1200" dirty="0"/>
              <a:t>프로토콜을 통해 서버와 통신한다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RestTemplate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ResponseErrorHandler</a:t>
            </a:r>
            <a:r>
              <a:rPr lang="en-US" altLang="ko-KR" sz="1200" dirty="0"/>
              <a:t> </a:t>
            </a:r>
            <a:r>
              <a:rPr lang="ko-KR" altLang="en-US" sz="1200" dirty="0"/>
              <a:t>로 오류를 확인하고 있다면 </a:t>
            </a:r>
            <a:r>
              <a:rPr lang="ko-KR" altLang="en-US" sz="1200" dirty="0" err="1"/>
              <a:t>처리로직을</a:t>
            </a:r>
            <a:r>
              <a:rPr lang="ko-KR" altLang="en-US" sz="1200" dirty="0"/>
              <a:t> 태운다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ResponseErrorHandler</a:t>
            </a:r>
            <a:r>
              <a:rPr lang="en-US" altLang="ko-KR" sz="1200" dirty="0"/>
              <a:t> </a:t>
            </a:r>
            <a:r>
              <a:rPr lang="ko-KR" altLang="en-US" sz="1200" dirty="0"/>
              <a:t>는 오류가 있다면 </a:t>
            </a:r>
            <a:r>
              <a:rPr lang="en-US" altLang="ko-KR" sz="1200" dirty="0" err="1"/>
              <a:t>ClientHttpResponse</a:t>
            </a:r>
            <a:r>
              <a:rPr lang="en-US" altLang="ko-KR" sz="1200" dirty="0"/>
              <a:t> </a:t>
            </a:r>
            <a:r>
              <a:rPr lang="ko-KR" altLang="en-US" sz="1200" dirty="0"/>
              <a:t>에서 응답데이터를 가져와서 처리한다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RestTemplate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HttpMessageConverter</a:t>
            </a:r>
            <a:r>
              <a:rPr lang="en-US" altLang="ko-KR" sz="1200" dirty="0"/>
              <a:t> </a:t>
            </a:r>
            <a:r>
              <a:rPr lang="ko-KR" altLang="en-US" sz="1200" dirty="0"/>
              <a:t>를 이용해서 </a:t>
            </a:r>
            <a:r>
              <a:rPr lang="ko-KR" altLang="en-US" sz="1200" dirty="0" err="1"/>
              <a:t>응답메세지를</a:t>
            </a:r>
            <a:r>
              <a:rPr lang="ko-KR" altLang="en-US" sz="1200" dirty="0"/>
              <a:t> </a:t>
            </a:r>
            <a:r>
              <a:rPr lang="en-US" altLang="ko-KR" sz="1200" dirty="0"/>
              <a:t>java object(Class </a:t>
            </a:r>
            <a:r>
              <a:rPr lang="en-US" altLang="ko-KR" sz="1200" dirty="0" err="1"/>
              <a:t>responseType</a:t>
            </a:r>
            <a:r>
              <a:rPr lang="en-US" altLang="ko-KR" sz="1200" dirty="0"/>
              <a:t>) </a:t>
            </a:r>
            <a:r>
              <a:rPr lang="ko-KR" altLang="en-US" sz="1200" dirty="0"/>
              <a:t>로 변환한다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200" dirty="0"/>
              <a:t>어플리케이션에 반환된다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84032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12.1.2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의 대표적인 메서드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42854-C491-40DD-416F-9B739493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25" y="1353193"/>
            <a:ext cx="7823941" cy="390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92D9F3-BB1B-1C30-A57E-F2324D77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76" y="1812642"/>
            <a:ext cx="5702257" cy="38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31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12.2.1 </a:t>
            </a:r>
            <a:r>
              <a:rPr lang="ko-KR" altLang="en-US" sz="1400" b="1" dirty="0">
                <a:solidFill>
                  <a:srgbClr val="7030A0"/>
                </a:solidFill>
              </a:rPr>
              <a:t>서버 프로젝트 생성하기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E00A70-7475-0B79-083F-DD6FB166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85" y="1360294"/>
            <a:ext cx="8859947" cy="601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6BF457-CE0D-6ADA-B7C2-03CB7797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13" y="2641560"/>
            <a:ext cx="8191921" cy="787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7C5A26-3DE2-8D28-FE62-DC92E09FA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2556"/>
            <a:ext cx="2495199" cy="3014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E5D66A-9D9C-C594-103D-940BC9E96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941" y="3422556"/>
            <a:ext cx="2493811" cy="3014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2BEF09-C04C-FC21-2C96-2BC77223F02B}"/>
              </a:ext>
            </a:extLst>
          </p:cNvPr>
          <p:cNvSpPr/>
          <p:nvPr/>
        </p:nvSpPr>
        <p:spPr>
          <a:xfrm>
            <a:off x="10373292" y="4608334"/>
            <a:ext cx="816289" cy="1574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999870-3D30-012C-EF59-8FEF16AF462E}"/>
              </a:ext>
            </a:extLst>
          </p:cNvPr>
          <p:cNvSpPr/>
          <p:nvPr/>
        </p:nvSpPr>
        <p:spPr>
          <a:xfrm>
            <a:off x="6613756" y="5452946"/>
            <a:ext cx="1168736" cy="1877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35CC4E-2F65-5DA7-10AE-6CA2EDD66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013" y="3598632"/>
            <a:ext cx="2502029" cy="2019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70318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12.2.1 </a:t>
            </a:r>
            <a:r>
              <a:rPr lang="ko-KR" altLang="en-US" sz="1400" b="1">
                <a:solidFill>
                  <a:srgbClr val="7030A0"/>
                </a:solidFill>
              </a:rPr>
              <a:t>서버 프로젝트 생성하기</a:t>
            </a:r>
            <a:endParaRPr lang="ko-KR" altLang="en-US" sz="1400" b="1"/>
          </a:p>
        </p:txBody>
      </p:sp>
      <p:sp>
        <p:nvSpPr>
          <p:cNvPr id="4" name="TextBox 3"/>
          <p:cNvSpPr txBox="1"/>
          <p:nvPr/>
        </p:nvSpPr>
        <p:spPr>
          <a:xfrm>
            <a:off x="1490775" y="2648379"/>
            <a:ext cx="6254374" cy="32742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RestController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@</a:t>
            </a:r>
            <a:r>
              <a:rPr lang="en-US" altLang="ko-KR" sz="1100" dirty="0" err="1">
                <a:latin typeface="Consolas"/>
              </a:rPr>
              <a:t>RequestMapping</a:t>
            </a:r>
            <a:r>
              <a:rPr lang="en-US" altLang="ko-KR" sz="1100" dirty="0">
                <a:latin typeface="Consolas"/>
              </a:rPr>
              <a:t>("/</a:t>
            </a:r>
            <a:r>
              <a:rPr lang="en-US" altLang="ko-KR" sz="1100" dirty="0" err="1">
                <a:latin typeface="Consolas"/>
              </a:rPr>
              <a:t>api</a:t>
            </a:r>
            <a:r>
              <a:rPr lang="en-US" altLang="ko-KR" sz="1100" dirty="0">
                <a:latin typeface="Consolas"/>
              </a:rPr>
              <a:t>/v1/crud-</a:t>
            </a:r>
            <a:r>
              <a:rPr lang="en-US" altLang="ko-KR" sz="1100" dirty="0" err="1">
                <a:latin typeface="Consolas"/>
              </a:rPr>
              <a:t>api</a:t>
            </a:r>
            <a:r>
              <a:rPr lang="en-US" altLang="ko-KR" sz="1100" dirty="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public class </a:t>
            </a:r>
            <a:r>
              <a:rPr lang="en-US" altLang="ko-KR" sz="1100" dirty="0" err="1">
                <a:latin typeface="Consolas"/>
              </a:rPr>
              <a:t>CrudController</a:t>
            </a:r>
            <a:r>
              <a:rPr lang="en-US" altLang="ko-KR" sz="1100" dirty="0">
                <a:latin typeface="Consolas"/>
              </a:rPr>
              <a:t> {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GetMapping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String </a:t>
            </a:r>
            <a:r>
              <a:rPr lang="en-US" altLang="ko-KR" sz="1100" dirty="0" err="1">
                <a:latin typeface="Consolas"/>
              </a:rPr>
              <a:t>getName</a:t>
            </a:r>
            <a:r>
              <a:rPr lang="en-US" altLang="ko-KR" sz="1100" dirty="0"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"</a:t>
            </a:r>
            <a:r>
              <a:rPr lang="en-US" altLang="ko-KR" sz="1100" dirty="0" err="1">
                <a:latin typeface="Consolas"/>
              </a:rPr>
              <a:t>Flature</a:t>
            </a:r>
            <a:r>
              <a:rPr lang="en-US" altLang="ko-KR" sz="1100" dirty="0">
                <a:latin typeface="Consolas"/>
              </a:rPr>
              <a:t>";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GetMapping</a:t>
            </a:r>
            <a:r>
              <a:rPr lang="en-US" altLang="ko-KR" sz="1100" dirty="0">
                <a:latin typeface="Consolas"/>
              </a:rPr>
              <a:t>(value = "/{variable}")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String </a:t>
            </a:r>
            <a:r>
              <a:rPr lang="en-US" altLang="ko-KR" sz="1100" dirty="0" err="1">
                <a:latin typeface="Consolas"/>
              </a:rPr>
              <a:t>getVariable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@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PathVariable</a:t>
            </a:r>
            <a:r>
              <a:rPr lang="en-US" altLang="ko-KR" sz="1100" dirty="0">
                <a:latin typeface="Consolas"/>
              </a:rPr>
              <a:t> String variable) 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variable;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GetMapping</a:t>
            </a:r>
            <a:r>
              <a:rPr lang="en-US" altLang="ko-KR" sz="1100" dirty="0">
                <a:latin typeface="Consolas"/>
              </a:rPr>
              <a:t>("/</a:t>
            </a:r>
            <a:r>
              <a:rPr lang="en-US" altLang="ko-KR" sz="1100" dirty="0" err="1">
                <a:latin typeface="Consolas"/>
              </a:rPr>
              <a:t>param</a:t>
            </a:r>
            <a:r>
              <a:rPr lang="en-US" altLang="ko-KR" sz="1100" dirty="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String </a:t>
            </a:r>
            <a:r>
              <a:rPr lang="en-US" altLang="ko-KR" sz="1100" dirty="0" err="1">
                <a:latin typeface="Consolas"/>
              </a:rPr>
              <a:t>getNameWithParam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@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RequestParam</a:t>
            </a:r>
            <a:r>
              <a:rPr lang="en-US" altLang="ko-KR" sz="1100" dirty="0">
                <a:latin typeface="Consolas"/>
              </a:rPr>
              <a:t> String name) 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"Hello. " + name + "!";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55559" y="2864720"/>
            <a:ext cx="2159111" cy="463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1490775" y="1384641"/>
            <a:ext cx="2166825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/>
              </a:rPr>
              <a:t>server.port=</a:t>
            </a:r>
            <a:r>
              <a:rPr lang="en-US" altLang="ko-KR" sz="1200">
                <a:solidFill>
                  <a:srgbClr val="2A00FF"/>
                </a:solidFill>
                <a:latin typeface="Consolas"/>
              </a:rPr>
              <a:t>9090</a:t>
            </a:r>
            <a:endParaRPr lang="en-US" altLang="ko-KR" sz="1200">
              <a:latin typeface="Consola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7346" y="1155684"/>
            <a:ext cx="1581231" cy="806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0775" y="2141474"/>
            <a:ext cx="7086964" cy="368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12.2.1 </a:t>
            </a:r>
            <a:r>
              <a:rPr lang="ko-KR" altLang="en-US" sz="1400" b="1">
                <a:solidFill>
                  <a:srgbClr val="7030A0"/>
                </a:solidFill>
              </a:rPr>
              <a:t>서버 프로젝트 생성하기</a:t>
            </a:r>
            <a:endParaRPr lang="ko-KR" altLang="en-US" sz="1400" b="1"/>
          </a:p>
        </p:txBody>
      </p:sp>
      <p:sp>
        <p:nvSpPr>
          <p:cNvPr id="5" name="TextBox 4"/>
          <p:cNvSpPr txBox="1"/>
          <p:nvPr/>
        </p:nvSpPr>
        <p:spPr>
          <a:xfrm>
            <a:off x="1525446" y="1301520"/>
            <a:ext cx="7073549" cy="47830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PostMapping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&lt;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&gt; </a:t>
            </a:r>
            <a:r>
              <a:rPr lang="en-US" altLang="ko-KR" sz="1100" dirty="0" err="1">
                <a:latin typeface="Consolas"/>
              </a:rPr>
              <a:t>getMember</a:t>
            </a:r>
            <a:r>
              <a:rPr lang="en-US" altLang="ko-KR" sz="1100" dirty="0"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@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RequestBody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request</a:t>
            </a:r>
            <a:r>
              <a:rPr lang="en-US" altLang="ko-KR" sz="1100" dirty="0">
                <a:latin typeface="Consolas"/>
              </a:rPr>
              <a:t>,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@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RequestParam</a:t>
            </a:r>
            <a:r>
              <a:rPr lang="en-US" altLang="ko-KR" sz="1100" dirty="0">
                <a:latin typeface="Consolas"/>
              </a:rPr>
              <a:t> String name,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@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RequestParam</a:t>
            </a:r>
            <a:r>
              <a:rPr lang="en-US" altLang="ko-KR" sz="1100" dirty="0">
                <a:latin typeface="Consolas"/>
              </a:rPr>
              <a:t> String email,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@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RequestParam</a:t>
            </a:r>
            <a:r>
              <a:rPr lang="en-US" altLang="ko-KR" sz="1100" dirty="0">
                <a:latin typeface="Consolas"/>
              </a:rPr>
              <a:t> String organization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) 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System.out.println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request.getName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System.out.println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request.getEmail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System.out.println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request.getOrganization</a:t>
            </a:r>
            <a:r>
              <a:rPr lang="en-US" altLang="ko-KR" sz="1100" dirty="0">
                <a:latin typeface="Consolas"/>
              </a:rPr>
              <a:t>());  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MemberDto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memberDto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 = new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MemberDto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();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memberDto.setName</a:t>
            </a:r>
            <a:r>
              <a:rPr lang="en-US" altLang="ko-KR" sz="1100" dirty="0">
                <a:latin typeface="Consolas"/>
              </a:rPr>
              <a:t>(name);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memberDto.setEmail</a:t>
            </a:r>
            <a:r>
              <a:rPr lang="en-US" altLang="ko-KR" sz="1100" dirty="0">
                <a:latin typeface="Consolas"/>
              </a:rPr>
              <a:t>(email);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memberDto.setOrganization</a:t>
            </a:r>
            <a:r>
              <a:rPr lang="en-US" altLang="ko-KR" sz="1100" dirty="0">
                <a:latin typeface="Consolas"/>
              </a:rPr>
              <a:t>(organization);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ResponseEntity.status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(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HttpStatus.OK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).body(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memberDto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);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@</a:t>
            </a:r>
            <a:r>
              <a:rPr lang="en-US" altLang="ko-KR" sz="1100" dirty="0" err="1">
                <a:latin typeface="Consolas"/>
              </a:rPr>
              <a:t>PostMapping</a:t>
            </a:r>
            <a:r>
              <a:rPr lang="en-US" altLang="ko-KR" sz="1100" dirty="0">
                <a:latin typeface="Consolas"/>
              </a:rPr>
              <a:t>(value = "/add-header")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&lt;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&gt; </a:t>
            </a:r>
            <a:r>
              <a:rPr lang="en-US" altLang="ko-KR" sz="1100" dirty="0" err="1">
                <a:latin typeface="Consolas"/>
              </a:rPr>
              <a:t>addHeader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@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RequestHeader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("my-header")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String header</a:t>
            </a:r>
            <a:r>
              <a:rPr lang="en-US" altLang="ko-KR" sz="1100" dirty="0">
                <a:latin typeface="Consolas"/>
              </a:rPr>
              <a:t>,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@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RequestBody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MemberDto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) {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System.out.println</a:t>
            </a:r>
            <a:r>
              <a:rPr lang="en-US" altLang="ko-KR" sz="1100" dirty="0">
                <a:latin typeface="Consolas"/>
              </a:rPr>
              <a:t>(header);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ResponseEntity.status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(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HttpStatus.OK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).body(</a:t>
            </a:r>
            <a:r>
              <a:rPr lang="en-US" altLang="ko-KR" sz="1100" dirty="0" err="1">
                <a:solidFill>
                  <a:srgbClr val="800080"/>
                </a:solidFill>
                <a:latin typeface="Consolas"/>
              </a:rPr>
              <a:t>memberDTO</a:t>
            </a:r>
            <a:r>
              <a:rPr lang="en-US" altLang="ko-KR" sz="1100" dirty="0">
                <a:solidFill>
                  <a:srgbClr val="800080"/>
                </a:solidFill>
                <a:latin typeface="Consolas"/>
              </a:rPr>
              <a:t>);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2906" y="1474619"/>
            <a:ext cx="4626064" cy="193342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PUT, DELETE </a:t>
            </a:r>
            <a:r>
              <a:rPr lang="ko-KR" altLang="en-US" sz="1100">
                <a:latin typeface="Consolas"/>
              </a:rPr>
              <a:t>메서드는 </a:t>
            </a:r>
            <a:r>
              <a:rPr lang="en-US" altLang="ko-KR" sz="1100">
                <a:latin typeface="Consolas"/>
              </a:rPr>
              <a:t>GET</a:t>
            </a:r>
            <a:r>
              <a:rPr lang="ko-KR" altLang="en-US" sz="1100">
                <a:latin typeface="Consolas"/>
              </a:rPr>
              <a:t>과 </a:t>
            </a:r>
            <a:r>
              <a:rPr lang="en-US" altLang="ko-KR" sz="1100">
                <a:latin typeface="Consolas"/>
              </a:rPr>
              <a:t>POST </a:t>
            </a:r>
            <a:r>
              <a:rPr lang="ko-KR" altLang="en-US" sz="1100">
                <a:latin typeface="Consolas"/>
              </a:rPr>
              <a:t>형식과 각 구성 방식이 거의 비슷하기 때문에 생략했다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위 코드의 </a:t>
            </a:r>
            <a:r>
              <a:rPr lang="en-US" altLang="ko-KR" sz="1100">
                <a:latin typeface="Consolas"/>
              </a:rPr>
              <a:t>5~18</a:t>
            </a:r>
            <a:r>
              <a:rPr lang="ko-KR" altLang="en-US" sz="1100">
                <a:latin typeface="Consolas"/>
              </a:rPr>
              <a:t>번 줄의 코드는 </a:t>
            </a:r>
            <a:r>
              <a:rPr lang="en-US" altLang="ko-KR" sz="1100">
                <a:latin typeface="Consolas"/>
              </a:rPr>
              <a:t>GET </a:t>
            </a:r>
            <a:r>
              <a:rPr lang="ko-KR" altLang="en-US" sz="1100">
                <a:latin typeface="Consolas"/>
              </a:rPr>
              <a:t>형식의 요청이 들어오는 상황의 케이스를 구현한다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첫 번째 메서드는 아무 파라미터가 없는 경우</a:t>
            </a:r>
            <a:r>
              <a:rPr lang="en-US" altLang="ko-KR" sz="1100">
                <a:latin typeface="Consolas"/>
              </a:rPr>
              <a:t>, </a:t>
            </a:r>
            <a:r>
              <a:rPr lang="ko-KR" altLang="en-US" sz="1100">
                <a:latin typeface="Consolas"/>
              </a:rPr>
              <a:t>두 번째는 </a:t>
            </a:r>
            <a:r>
              <a:rPr lang="en-US" altLang="ko-KR" sz="1100">
                <a:latin typeface="Consolas"/>
              </a:rPr>
              <a:t>PathVariable</a:t>
            </a:r>
            <a:r>
              <a:rPr lang="ko-KR" altLang="en-US" sz="1100">
                <a:latin typeface="Consolas"/>
              </a:rPr>
              <a:t>을 사용하는 경우</a:t>
            </a:r>
            <a:r>
              <a:rPr lang="en-US" altLang="ko-KR" sz="1100">
                <a:latin typeface="Consolas"/>
              </a:rPr>
              <a:t>, </a:t>
            </a:r>
            <a:r>
              <a:rPr lang="ko-KR" altLang="en-US" sz="1100">
                <a:latin typeface="Consolas"/>
              </a:rPr>
              <a:t>세 번째는 </a:t>
            </a:r>
            <a:r>
              <a:rPr lang="en-US" altLang="ko-KR" sz="1100">
                <a:latin typeface="Consolas"/>
              </a:rPr>
              <a:t>RequestParameter</a:t>
            </a:r>
            <a:r>
              <a:rPr lang="ko-KR" altLang="en-US" sz="1100">
                <a:latin typeface="Consolas"/>
              </a:rPr>
              <a:t>를 사용하는 경우이다</a:t>
            </a:r>
            <a:r>
              <a:rPr lang="en-US" altLang="ko-KR" sz="1100">
                <a:latin typeface="Consolas"/>
              </a:rPr>
              <a:t>.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20~46</a:t>
            </a:r>
            <a:r>
              <a:rPr lang="ko-KR" altLang="en-US" sz="1100">
                <a:latin typeface="Consolas"/>
              </a:rPr>
              <a:t>번 줄에는 </a:t>
            </a:r>
            <a:r>
              <a:rPr lang="en-US" altLang="ko-KR" sz="1100">
                <a:latin typeface="Consolas"/>
              </a:rPr>
              <a:t>POST </a:t>
            </a:r>
            <a:r>
              <a:rPr lang="ko-KR" altLang="en-US" sz="1100">
                <a:latin typeface="Consolas"/>
              </a:rPr>
              <a:t>형식의 요청을 받기 위한 두 개의 메서드가 구현돼 있다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solidFill>
                  <a:srgbClr val="800080"/>
                </a:solidFill>
                <a:latin typeface="Consolas"/>
              </a:rPr>
              <a:t>첫번째 메서드는 예제의 간소화를 위해 요청 파라미터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(Request Parameter)</a:t>
            </a:r>
            <a:r>
              <a:rPr lang="ko-KR" altLang="en-US" sz="1100">
                <a:solidFill>
                  <a:srgbClr val="800080"/>
                </a:solidFill>
                <a:latin typeface="Consolas"/>
              </a:rPr>
              <a:t>와 요청 바디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(Request Body)</a:t>
            </a:r>
            <a:r>
              <a:rPr lang="ko-KR" altLang="en-US" sz="1100">
                <a:solidFill>
                  <a:srgbClr val="800080"/>
                </a:solidFill>
                <a:latin typeface="Consolas"/>
              </a:rPr>
              <a:t>를 함께 받도록 구현</a:t>
            </a:r>
            <a:r>
              <a:rPr lang="ko-KR" altLang="en-US" sz="1100">
                <a:latin typeface="Consolas"/>
              </a:rPr>
              <a:t>했고</a:t>
            </a:r>
            <a:r>
              <a:rPr lang="en-US" altLang="ko-KR" sz="1100">
                <a:latin typeface="Consolas"/>
              </a:rPr>
              <a:t>, </a:t>
            </a:r>
            <a:r>
              <a:rPr lang="ko-KR" altLang="en-US" sz="1100">
                <a:latin typeface="Consolas"/>
              </a:rPr>
              <a:t>두 번째 메서드는 임의의 </a:t>
            </a:r>
            <a:r>
              <a:rPr lang="en-US" altLang="ko-KR" sz="1100">
                <a:latin typeface="Consolas"/>
              </a:rPr>
              <a:t>HTTP </a:t>
            </a:r>
            <a:r>
              <a:rPr lang="ko-KR" altLang="en-US" sz="1100">
                <a:latin typeface="Consolas"/>
              </a:rPr>
              <a:t>헤더를 받도록 구현했다</a:t>
            </a:r>
            <a:r>
              <a:rPr lang="en-US" altLang="ko-KR" sz="1100">
                <a:latin typeface="Consola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92815" y="4602078"/>
            <a:ext cx="2787317" cy="1306028"/>
          </a:xfrm>
          <a:prstGeom prst="rect">
            <a:avLst/>
          </a:prstGeom>
          <a:solidFill>
            <a:schemeClr val="lt1"/>
          </a:solidFill>
          <a:ln>
            <a:solidFill>
              <a:srgbClr val="21375E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>
                <a:solidFill>
                  <a:srgbClr val="800080"/>
                </a:solidFill>
              </a:rPr>
              <a:t>@RequestHeader</a:t>
            </a:r>
            <a:r>
              <a:rPr lang="en-US" altLang="ko-KR" sz="1000"/>
              <a:t> Annotation은 HTTP 요청 헤더 값을 컨트롤러 메서드의 파라미터로 전달한다(메서드 파라미터가 String</a:t>
            </a:r>
            <a:r>
              <a:rPr lang="ko-KR" altLang="en-US" sz="1000"/>
              <a:t>이</a:t>
            </a:r>
            <a:r>
              <a:rPr lang="en-US" altLang="ko-KR" sz="1000"/>
              <a:t> 아니라면 타입변환을 자동으로 적용한다).</a:t>
            </a:r>
          </a:p>
          <a:p>
            <a:pPr>
              <a:defRPr/>
            </a:pPr>
            <a:r>
              <a:rPr lang="en-US" altLang="ko-KR" sz="1000"/>
              <a:t>만약 헤더가 존재하지 않으면 에러가 발생하며, required 속성을 이용해 필수여부를 설정할 수 있다.</a:t>
            </a:r>
            <a:r>
              <a:rPr lang="ko-KR" altLang="en-US" sz="1000"/>
              <a:t> </a:t>
            </a:r>
            <a:r>
              <a:rPr lang="en-US" altLang="ko-KR" sz="1000"/>
              <a:t>또한 defaultValue 속성을 이용해 기본 값도 설정 가능하다.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8B998B-69F3-31C5-3D26-4D9799D0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32" y="1287960"/>
            <a:ext cx="8998583" cy="425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FA5DB-98A2-5DE9-2CD9-115457847455}"/>
              </a:ext>
            </a:extLst>
          </p:cNvPr>
          <p:cNvSpPr txBox="1"/>
          <p:nvPr/>
        </p:nvSpPr>
        <p:spPr>
          <a:xfrm>
            <a:off x="1479831" y="1713321"/>
            <a:ext cx="8704212" cy="43242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com.springboot.valid_exception.data.dto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lombok</a:t>
            </a:r>
            <a:r>
              <a:rPr lang="en-US" altLang="ko-KR" sz="1100" dirty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javax.validation.constraints</a:t>
            </a:r>
            <a:r>
              <a:rPr lang="en-US" altLang="ko-KR" sz="1100" dirty="0">
                <a:latin typeface="Consolas" panose="020B0609020204030204" pitchFamily="49" charset="0"/>
              </a:rPr>
              <a:t>.*;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@Builder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ValidRequestDto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// @Null : Null 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값만 허용 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 @NotNull : Null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을 허용하지 않음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. "", " "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는 허용</a:t>
            </a:r>
          </a:p>
          <a:p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// @NotEmpty : null, ""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을 허용하지 않음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. " "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는 허용 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@NotBlank : null, "", " " 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모두 허용하지 않음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</a:rPr>
              <a:t>@NotBlank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    // @Email : 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이메일 형식을 검사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. ""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는 허용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</a:rPr>
              <a:t>@Email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email;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    // @Pattern : 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정규식을 검사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</a:rPr>
              <a:t>@Pattern(regexp = "01(?:0|1|[6-9])[.-]?(\\d{3}|\\d{4})[.-]?(\\d{4})$")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//@Telephone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</a:t>
            </a:r>
            <a:r>
              <a:rPr lang="en-US" altLang="ko-KR" sz="11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DB4E82-05A5-6BE8-A225-5AE2B832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594" y="2046847"/>
            <a:ext cx="2563328" cy="1089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98450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12.2.1 </a:t>
            </a:r>
            <a:r>
              <a:rPr lang="ko-KR" altLang="en-US" sz="1400" b="1" dirty="0">
                <a:solidFill>
                  <a:srgbClr val="7030A0"/>
                </a:solidFill>
              </a:rPr>
              <a:t>서버 프로젝트 생성하기</a:t>
            </a:r>
            <a:endParaRPr lang="ko-KR" alt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B5031-D9E6-748D-7967-A9A04BF198FE}"/>
              </a:ext>
            </a:extLst>
          </p:cNvPr>
          <p:cNvSpPr txBox="1"/>
          <p:nvPr/>
        </p:nvSpPr>
        <p:spPr>
          <a:xfrm>
            <a:off x="5635043" y="1108499"/>
            <a:ext cx="4580425" cy="50013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name;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email;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organization;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name;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</a:t>
            </a:r>
            <a:r>
              <a:rPr lang="en-US" altLang="ko-KR" sz="1100" dirty="0" err="1">
                <a:latin typeface="Consolas" panose="020B0609020204030204" pitchFamily="49" charset="0"/>
              </a:rPr>
              <a:t>setName</a:t>
            </a:r>
            <a:r>
              <a:rPr lang="en-US" altLang="ko-KR" sz="1100" dirty="0">
                <a:latin typeface="Consolas" panose="020B0609020204030204" pitchFamily="49" charset="0"/>
              </a:rPr>
              <a:t>(String name)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this.name = name;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getEmail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email;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</a:t>
            </a:r>
            <a:r>
              <a:rPr lang="en-US" altLang="ko-KR" sz="1100" dirty="0" err="1">
                <a:latin typeface="Consolas" panose="020B0609020204030204" pitchFamily="49" charset="0"/>
              </a:rPr>
              <a:t>setEmail</a:t>
            </a:r>
            <a:r>
              <a:rPr lang="en-US" altLang="ko-KR" sz="1100" dirty="0">
                <a:latin typeface="Consolas" panose="020B0609020204030204" pitchFamily="49" charset="0"/>
              </a:rPr>
              <a:t>(String email)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this.email</a:t>
            </a:r>
            <a:r>
              <a:rPr lang="en-US" altLang="ko-KR" sz="1100" dirty="0"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getOrganization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organization;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</a:t>
            </a:r>
            <a:r>
              <a:rPr lang="en-US" altLang="ko-KR" sz="1100" dirty="0" err="1">
                <a:latin typeface="Consolas" panose="020B0609020204030204" pitchFamily="49" charset="0"/>
              </a:rPr>
              <a:t>setOrganization</a:t>
            </a:r>
            <a:r>
              <a:rPr lang="en-US" altLang="ko-KR" sz="1100" dirty="0">
                <a:latin typeface="Consolas" panose="020B0609020204030204" pitchFamily="49" charset="0"/>
              </a:rPr>
              <a:t>(String organization)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this.organization</a:t>
            </a:r>
            <a:r>
              <a:rPr lang="en-US" altLang="ko-KR" sz="1100" dirty="0">
                <a:latin typeface="Consolas" panose="020B0609020204030204" pitchFamily="49" charset="0"/>
              </a:rPr>
              <a:t> = organization;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3836E7-EEE9-4561-ECBF-4CDD8C9F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93" y="1298771"/>
            <a:ext cx="3787189" cy="374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AA65E-EBEB-D691-C22D-1F8AD0272F6F}"/>
              </a:ext>
            </a:extLst>
          </p:cNvPr>
          <p:cNvSpPr txBox="1"/>
          <p:nvPr/>
        </p:nvSpPr>
        <p:spPr>
          <a:xfrm>
            <a:off x="946409" y="4235790"/>
            <a:ext cx="4580425" cy="14465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toString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"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{" +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"name='" + name + '\'' +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", email='" + email + '\'' +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", organization='" + organization + '\'' +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'}';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41EFAD-E0D4-6607-A01F-41F256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62" y="1834401"/>
            <a:ext cx="4482633" cy="34926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247324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3BDB4-2E05-40A0-D752-3321AC534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25" y="1433495"/>
            <a:ext cx="9644296" cy="874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20C775-6989-2A22-5900-AF921718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25" y="2394326"/>
            <a:ext cx="4150193" cy="2256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AA507D-2986-714C-A770-115022E21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55" y="5149657"/>
            <a:ext cx="9344836" cy="549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1C6EEC-73E7-54FC-4F1E-DD757F6F987B}"/>
              </a:ext>
            </a:extLst>
          </p:cNvPr>
          <p:cNvSpPr txBox="1"/>
          <p:nvPr/>
        </p:nvSpPr>
        <p:spPr>
          <a:xfrm>
            <a:off x="2943225" y="4550570"/>
            <a:ext cx="88762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rest 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BD195-9878-EB7C-6B04-77B7614761F0}"/>
              </a:ext>
            </a:extLst>
          </p:cNvPr>
          <p:cNvSpPr txBox="1"/>
          <p:nvPr/>
        </p:nvSpPr>
        <p:spPr>
          <a:xfrm>
            <a:off x="4363033" y="4542629"/>
            <a:ext cx="88762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</a:rPr>
              <a:t>serverBox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프로젝트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5935660-11C1-B764-5E15-06FA3152422E}"/>
              </a:ext>
            </a:extLst>
          </p:cNvPr>
          <p:cNvSpPr/>
          <p:nvPr/>
        </p:nvSpPr>
        <p:spPr>
          <a:xfrm>
            <a:off x="5782841" y="4350421"/>
            <a:ext cx="3543300" cy="549697"/>
          </a:xfrm>
          <a:prstGeom prst="wedgeRectCallout">
            <a:avLst>
              <a:gd name="adj1" fmla="val -54906"/>
              <a:gd name="adj2" fmla="val 17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Rest </a:t>
            </a:r>
            <a:r>
              <a:rPr lang="ko-KR" altLang="en-US" sz="1200" dirty="0"/>
              <a:t>프로젝트는 클라이언트의 서버이면서 </a:t>
            </a:r>
            <a:r>
              <a:rPr lang="en-US" altLang="ko-KR" sz="1200" dirty="0" err="1"/>
              <a:t>serverBox</a:t>
            </a:r>
            <a:r>
              <a:rPr lang="ko-KR" altLang="en-US" sz="1200" dirty="0"/>
              <a:t>에 대해 클라이언트가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2692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ko-KR" alt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D0679D-47B2-06CA-CFD7-905410EA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565" y="2222416"/>
            <a:ext cx="2989243" cy="3628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27E445-7F16-1801-57B4-75C2FBA7A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92" y="1359629"/>
            <a:ext cx="6822066" cy="18195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422397-0CBC-A217-CC0D-1D232A8B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30" y="2222416"/>
            <a:ext cx="2989243" cy="3645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98FD0-BB9D-F495-96B9-D7E6C31D859F}"/>
              </a:ext>
            </a:extLst>
          </p:cNvPr>
          <p:cNvSpPr txBox="1"/>
          <p:nvPr/>
        </p:nvSpPr>
        <p:spPr>
          <a:xfrm>
            <a:off x="1028192" y="3429000"/>
            <a:ext cx="3695199" cy="209531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Consolas" panose="020B0609020204030204" pitchFamily="49" charset="0"/>
              </a:rPr>
              <a:t>그리고 클라이언트에서 요청하는 것처럼 실습하기 위해 </a:t>
            </a:r>
            <a:r>
              <a:rPr lang="en-US" altLang="ko-KR" sz="1100" dirty="0" err="1">
                <a:latin typeface="Consolas" panose="020B0609020204030204" pitchFamily="49" charset="0"/>
              </a:rPr>
              <a:t>SwaggerConfiguration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클래스 파일과 의존성 추가를 해야 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ko-KR" altLang="en-US" sz="1100" dirty="0">
                <a:latin typeface="Consolas" panose="020B0609020204030204" pitchFamily="49" charset="0"/>
              </a:rPr>
              <a:t>은 이미 </a:t>
            </a:r>
            <a:r>
              <a:rPr lang="en-US" altLang="ko-KR" sz="1100" dirty="0">
                <a:latin typeface="Consolas" panose="020B0609020204030204" pitchFamily="49" charset="0"/>
              </a:rPr>
              <a:t>spring-boot-starter-web </a:t>
            </a:r>
            <a:r>
              <a:rPr lang="ko-KR" altLang="en-US" sz="1100" dirty="0">
                <a:latin typeface="Consolas" panose="020B0609020204030204" pitchFamily="49" charset="0"/>
              </a:rPr>
              <a:t>모듈에 포함돼 있는 기능이므로 </a:t>
            </a:r>
            <a:r>
              <a:rPr lang="en-US" altLang="ko-KR" sz="1100" dirty="0">
                <a:latin typeface="Consolas" panose="020B0609020204030204" pitchFamily="49" charset="0"/>
              </a:rPr>
              <a:t>pom.xml</a:t>
            </a:r>
            <a:r>
              <a:rPr lang="ko-KR" altLang="en-US" sz="1100" dirty="0">
                <a:latin typeface="Consolas" panose="020B0609020204030204" pitchFamily="49" charset="0"/>
              </a:rPr>
              <a:t>에 별도로 의존성을 추가할 필요는 없다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프로젝트의 구조로는 클라이언트로부터 요청을 받는 컨트롤러와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RestTemplater</a:t>
            </a:r>
            <a:r>
              <a:rPr lang="ko-KR" altLang="en-US" sz="1100" dirty="0">
                <a:latin typeface="Consolas" panose="020B0609020204030204" pitchFamily="49" charset="0"/>
              </a:rPr>
              <a:t>을 활용해 다른 서버에 통신 요청을 하는 서비스 계층으로 작성하겠다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7487041-94B9-3D7E-49EB-948A9C7028D9}"/>
              </a:ext>
            </a:extLst>
          </p:cNvPr>
          <p:cNvSpPr/>
          <p:nvPr/>
        </p:nvSpPr>
        <p:spPr>
          <a:xfrm>
            <a:off x="4343400" y="1650206"/>
            <a:ext cx="2071688" cy="221457"/>
          </a:xfrm>
          <a:prstGeom prst="wedgeRectCallout">
            <a:avLst>
              <a:gd name="adj1" fmla="val -55661"/>
              <a:gd name="adj2" fmla="val -278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자동생성 된 버전으로 진행</a:t>
            </a:r>
          </a:p>
        </p:txBody>
      </p:sp>
    </p:spTree>
    <p:extLst>
      <p:ext uri="{BB962C8B-B14F-4D97-AF65-F5344CB8AC3E}">
        <p14:creationId xmlns:p14="http://schemas.microsoft.com/office/powerpoint/2010/main" val="3481753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7C781-69A9-6AEE-52E2-16990A52DE66}"/>
              </a:ext>
            </a:extLst>
          </p:cNvPr>
          <p:cNvSpPr txBox="1"/>
          <p:nvPr/>
        </p:nvSpPr>
        <p:spPr>
          <a:xfrm>
            <a:off x="1615948" y="2611490"/>
            <a:ext cx="4965616" cy="2858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&lt;dependency&gt;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io.springfox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&gt;springfox-swagger2&lt;/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&lt;version&gt;2.9.2&lt;/version&gt;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io.springfox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springfox</a:t>
            </a:r>
            <a:r>
              <a:rPr lang="en-US" altLang="ko-KR" sz="1100" dirty="0">
                <a:latin typeface="Consolas" panose="020B0609020204030204" pitchFamily="49" charset="0"/>
              </a:rPr>
              <a:t>-swagger-</a:t>
            </a:r>
            <a:r>
              <a:rPr lang="en-US" altLang="ko-KR" sz="1100" dirty="0" err="1">
                <a:latin typeface="Consolas" panose="020B0609020204030204" pitchFamily="49" charset="0"/>
              </a:rPr>
              <a:t>ui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&lt;version&gt;2.9.2&lt;/version&gt;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&lt;/dependency&gt;.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12E7CA-31C4-D064-2295-936133DD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91" y="1319996"/>
            <a:ext cx="8900872" cy="1071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BA7F23-887B-F852-3274-592A0926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03" y="2391974"/>
            <a:ext cx="882695" cy="99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88559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6123" y="1978527"/>
            <a:ext cx="7350919" cy="29344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@Service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public class </a:t>
            </a:r>
            <a:r>
              <a:rPr lang="en-US" altLang="ko-KR" sz="1100" dirty="0" err="1">
                <a:latin typeface="Consolas"/>
              </a:rPr>
              <a:t>RestTemplateService</a:t>
            </a:r>
            <a:r>
              <a:rPr lang="en-US" altLang="ko-KR" sz="1100" dirty="0">
                <a:latin typeface="Consolas"/>
              </a:rPr>
              <a:t> {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public String </a:t>
            </a:r>
            <a:r>
              <a:rPr lang="en-US" altLang="ko-KR" sz="1100" dirty="0" err="1">
                <a:latin typeface="Consolas"/>
              </a:rPr>
              <a:t>getName</a:t>
            </a:r>
            <a:r>
              <a:rPr lang="en-US" altLang="ko-KR" sz="1100" dirty="0"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URI </a:t>
            </a:r>
            <a:r>
              <a:rPr lang="en-US" altLang="ko-KR" sz="1100" dirty="0" err="1">
                <a:latin typeface="Consolas"/>
              </a:rPr>
              <a:t>uri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UriComponentsBuilder</a:t>
            </a:r>
            <a:endParaRPr lang="en-US" altLang="ko-KR" sz="1100" dirty="0">
              <a:solidFill>
                <a:srgbClr val="FF000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latin typeface="Consolas"/>
              </a:rPr>
              <a:t>fromUriString</a:t>
            </a:r>
            <a:r>
              <a:rPr lang="en-US" altLang="ko-KR" sz="1100" dirty="0">
                <a:latin typeface="Consolas"/>
              </a:rPr>
              <a:t>("http://localhost:9090")</a:t>
            </a:r>
            <a:r>
              <a:rPr lang="ko-KR" altLang="en-US" sz="1100" dirty="0">
                <a:latin typeface="Consolas"/>
              </a:rPr>
              <a:t>  </a:t>
            </a:r>
            <a:r>
              <a:rPr lang="en-US" altLang="ko-KR" sz="1100" dirty="0">
                <a:latin typeface="Consolas"/>
              </a:rPr>
              <a:t>//</a:t>
            </a:r>
            <a:r>
              <a:rPr lang="ko-KR" altLang="en-US" sz="1100" dirty="0">
                <a:latin typeface="Consolas"/>
              </a:rPr>
              <a:t> </a:t>
            </a:r>
            <a:r>
              <a:rPr lang="ko-KR" altLang="en-US" sz="1100" dirty="0" err="1">
                <a:latin typeface="Consolas"/>
              </a:rPr>
              <a:t>호출부</a:t>
            </a:r>
            <a:r>
              <a:rPr lang="ko-KR" altLang="en-US" sz="1100" dirty="0">
                <a:latin typeface="Consolas"/>
              </a:rPr>
              <a:t> </a:t>
            </a:r>
            <a:r>
              <a:rPr lang="en-US" altLang="ko-KR" sz="1100" dirty="0">
                <a:latin typeface="Consolas"/>
              </a:rPr>
              <a:t>URL </a:t>
            </a:r>
            <a:r>
              <a:rPr lang="ko-KR" altLang="en-US" sz="1100" dirty="0">
                <a:latin typeface="Consolas"/>
              </a:rPr>
              <a:t>입력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.path("/</a:t>
            </a:r>
            <a:r>
              <a:rPr lang="en-US" altLang="ko-KR" sz="1100" dirty="0" err="1">
                <a:latin typeface="Consolas"/>
              </a:rPr>
              <a:t>api</a:t>
            </a:r>
            <a:r>
              <a:rPr lang="en-US" altLang="ko-KR" sz="1100" dirty="0">
                <a:latin typeface="Consolas"/>
              </a:rPr>
              <a:t>/v1/crud-</a:t>
            </a:r>
            <a:r>
              <a:rPr lang="en-US" altLang="ko-KR" sz="1100" dirty="0" err="1">
                <a:latin typeface="Consolas"/>
              </a:rPr>
              <a:t>api</a:t>
            </a:r>
            <a:r>
              <a:rPr lang="en-US" altLang="ko-KR" sz="1100" dirty="0">
                <a:latin typeface="Consolas"/>
              </a:rPr>
              <a:t>")</a:t>
            </a:r>
            <a:r>
              <a:rPr lang="ko-KR" altLang="en-US" sz="1100" dirty="0">
                <a:latin typeface="Consolas"/>
              </a:rPr>
              <a:t>  </a:t>
            </a:r>
            <a:r>
              <a:rPr lang="en-US" altLang="ko-KR" sz="1100" dirty="0">
                <a:latin typeface="Consolas"/>
              </a:rPr>
              <a:t>//</a:t>
            </a:r>
            <a:r>
              <a:rPr lang="ko-KR" altLang="en-US" sz="1100" dirty="0">
                <a:latin typeface="Consolas"/>
              </a:rPr>
              <a:t> 세부 경로 입력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encode()</a:t>
            </a:r>
            <a:r>
              <a:rPr lang="ko-KR" altLang="en-US" sz="1100" dirty="0">
                <a:solidFill>
                  <a:srgbClr val="FF0000"/>
                </a:solidFill>
                <a:latin typeface="Consolas"/>
              </a:rPr>
              <a:t>  </a:t>
            </a:r>
            <a:r>
              <a:rPr lang="en-US" altLang="ko-KR" sz="1100" dirty="0">
                <a:solidFill>
                  <a:schemeClr val="dk1"/>
                </a:solidFill>
                <a:latin typeface="Consolas"/>
              </a:rPr>
              <a:t>//</a:t>
            </a:r>
            <a:r>
              <a:rPr lang="ko-KR" altLang="en-US" sz="1100" dirty="0">
                <a:solidFill>
                  <a:schemeClr val="dk1"/>
                </a:solidFill>
                <a:latin typeface="Consolas"/>
              </a:rPr>
              <a:t> </a:t>
            </a:r>
            <a:r>
              <a:rPr lang="ko-KR" altLang="en-US" sz="1100" dirty="0" err="1">
                <a:solidFill>
                  <a:schemeClr val="dk1"/>
                </a:solidFill>
                <a:latin typeface="Consolas"/>
              </a:rPr>
              <a:t>한글깨짐</a:t>
            </a:r>
            <a:r>
              <a:rPr lang="ko-KR" altLang="en-US" sz="1100" dirty="0">
                <a:solidFill>
                  <a:schemeClr val="dk1"/>
                </a:solidFill>
                <a:latin typeface="Consolas"/>
              </a:rPr>
              <a:t> 방지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.build()</a:t>
            </a:r>
            <a:r>
              <a:rPr lang="ko-KR" altLang="en-US" sz="1100" dirty="0">
                <a:latin typeface="Consolas"/>
              </a:rPr>
              <a:t>   </a:t>
            </a:r>
            <a:r>
              <a:rPr lang="en-US" altLang="ko-KR" sz="1100" dirty="0">
                <a:latin typeface="Consolas"/>
              </a:rPr>
              <a:t>//</a:t>
            </a:r>
            <a:r>
              <a:rPr lang="ko-KR" altLang="en-US" sz="1100" dirty="0">
                <a:latin typeface="Consolas"/>
              </a:rPr>
              <a:t> </a:t>
            </a:r>
            <a:r>
              <a:rPr lang="ko-KR" altLang="en-US" sz="1100" dirty="0" err="1">
                <a:latin typeface="Consolas"/>
              </a:rPr>
              <a:t>빌더생성</a:t>
            </a:r>
            <a:r>
              <a:rPr lang="ko-KR" altLang="en-US" sz="1100" dirty="0">
                <a:latin typeface="Consolas"/>
              </a:rPr>
              <a:t> 종료하고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toUri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()</a:t>
            </a:r>
            <a:r>
              <a:rPr lang="en-US" altLang="ko-KR" sz="1100" dirty="0">
                <a:latin typeface="Consolas"/>
              </a:rPr>
              <a:t>;</a:t>
            </a:r>
            <a:r>
              <a:rPr lang="ko-KR" altLang="en-US" sz="1100" dirty="0">
                <a:latin typeface="Consolas"/>
              </a:rPr>
              <a:t>  </a:t>
            </a:r>
            <a:r>
              <a:rPr lang="en-US" altLang="ko-KR" sz="1100" dirty="0">
                <a:latin typeface="Consolas"/>
              </a:rPr>
              <a:t>//</a:t>
            </a:r>
            <a:r>
              <a:rPr lang="ko-KR" altLang="en-US" sz="1100" dirty="0">
                <a:latin typeface="Consolas"/>
              </a:rPr>
              <a:t> </a:t>
            </a:r>
            <a:r>
              <a:rPr lang="en-US" altLang="ko-KR" sz="1100" dirty="0">
                <a:latin typeface="Consolas"/>
              </a:rPr>
              <a:t>URI </a:t>
            </a:r>
            <a:r>
              <a:rPr lang="ko-KR" altLang="en-US" sz="1100" dirty="0">
                <a:latin typeface="Consolas"/>
              </a:rPr>
              <a:t>타입으로</a:t>
            </a:r>
            <a:r>
              <a:rPr lang="en-US" altLang="ko-KR" sz="1100" dirty="0">
                <a:latin typeface="Consolas"/>
              </a:rPr>
              <a:t>(URI </a:t>
            </a:r>
            <a:r>
              <a:rPr lang="ko-KR" altLang="en-US" sz="1100" dirty="0">
                <a:latin typeface="Consolas"/>
              </a:rPr>
              <a:t>객체가 아니면 </a:t>
            </a:r>
            <a:r>
              <a:rPr lang="en-US" altLang="ko-KR" sz="1100" dirty="0" err="1">
                <a:latin typeface="Consolas"/>
              </a:rPr>
              <a:t>toUriString</a:t>
            </a:r>
            <a:r>
              <a:rPr lang="en-US" altLang="ko-KR" sz="1100" dirty="0">
                <a:latin typeface="Consolas"/>
              </a:rPr>
              <a:t>()</a:t>
            </a:r>
            <a:r>
              <a:rPr lang="ko-KR" altLang="en-US" sz="1100" dirty="0">
                <a:latin typeface="Consolas"/>
              </a:rPr>
              <a:t>로 대체</a:t>
            </a:r>
            <a:r>
              <a:rPr lang="en-US" altLang="ko-KR" sz="1100" dirty="0">
                <a:latin typeface="Consolas"/>
              </a:rPr>
              <a:t>)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RestTemplate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restTemplate</a:t>
            </a:r>
            <a:r>
              <a:rPr lang="en-US" altLang="ko-KR" sz="1100" dirty="0">
                <a:latin typeface="Consolas"/>
              </a:rPr>
              <a:t> = new </a:t>
            </a:r>
            <a:r>
              <a:rPr lang="en-US" altLang="ko-KR" sz="1100" dirty="0" err="1">
                <a:latin typeface="Consolas"/>
              </a:rPr>
              <a:t>RestTemplate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&lt;String&gt;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latin typeface="Consolas"/>
              </a:rPr>
              <a:t>restTemplate.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getForEntity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uri</a:t>
            </a:r>
            <a:r>
              <a:rPr lang="en-US" altLang="ko-KR" sz="1100" dirty="0">
                <a:latin typeface="Consolas"/>
              </a:rPr>
              <a:t>, </a:t>
            </a:r>
            <a:r>
              <a:rPr lang="en-US" altLang="ko-KR" sz="1100" dirty="0" err="1">
                <a:latin typeface="Consolas"/>
              </a:rPr>
              <a:t>String.class</a:t>
            </a:r>
            <a:r>
              <a:rPr lang="en-US" altLang="ko-KR" sz="1100" dirty="0">
                <a:latin typeface="Consolas"/>
              </a:rPr>
              <a:t>);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latin typeface="Consolas"/>
              </a:rPr>
              <a:t>responseEntity.getBody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88" y="1269686"/>
            <a:ext cx="3308520" cy="6032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4958" y="2018866"/>
            <a:ext cx="1784442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말풍선: 사각형 6"/>
          <p:cNvSpPr/>
          <p:nvPr/>
        </p:nvSpPr>
        <p:spPr>
          <a:xfrm>
            <a:off x="1159181" y="4947652"/>
            <a:ext cx="9170681" cy="1302393"/>
          </a:xfrm>
          <a:prstGeom prst="wedgeRectCallout">
            <a:avLst>
              <a:gd name="adj1" fmla="val 17433"/>
              <a:gd name="adj2" fmla="val -58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000" b="1"/>
              <a:t>이 메서드는 </a:t>
            </a:r>
            <a:r>
              <a:rPr lang="en-US" altLang="ko-KR" sz="1000" b="1"/>
              <a:t>PathVariable</a:t>
            </a:r>
            <a:r>
              <a:rPr lang="ko-KR" altLang="en-US" sz="1000" b="1"/>
              <a:t>이나 파라미터를 사용하지 않는 호출 방법이다</a:t>
            </a:r>
            <a:r>
              <a:rPr lang="en-US" altLang="ko-KR" sz="1000" b="1"/>
              <a:t>. UriComponentsBuilder</a:t>
            </a:r>
            <a:r>
              <a:rPr lang="ko-KR" altLang="en-US" sz="1000" b="1"/>
              <a:t>는 빌더 형식으로 객체를 생성한다</a:t>
            </a:r>
            <a:r>
              <a:rPr lang="en-US" altLang="ko-KR" sz="1000" b="1"/>
              <a:t>. fromUriString()</a:t>
            </a:r>
            <a:r>
              <a:rPr lang="ko-KR" altLang="en-US" sz="1000" b="1"/>
              <a:t>메서드에서는 호출부의 </a:t>
            </a:r>
            <a:r>
              <a:rPr lang="en-US" altLang="ko-KR" sz="1000" b="1"/>
              <a:t>URL</a:t>
            </a:r>
            <a:r>
              <a:rPr lang="ko-KR" altLang="en-US" sz="1000" b="1"/>
              <a:t>을 입력하고</a:t>
            </a:r>
            <a:r>
              <a:rPr lang="en-US" altLang="ko-KR" sz="1000" b="1"/>
              <a:t>, </a:t>
            </a:r>
            <a:r>
              <a:rPr lang="ko-KR" altLang="en-US" sz="1000" b="1"/>
              <a:t>이어서 </a:t>
            </a:r>
            <a:r>
              <a:rPr lang="en-US" altLang="ko-KR" sz="1000" b="1"/>
              <a:t>path() </a:t>
            </a:r>
            <a:r>
              <a:rPr lang="ko-KR" altLang="en-US" sz="1000" b="1"/>
              <a:t>메서드에 세부 경로를 입력한다</a:t>
            </a:r>
            <a:r>
              <a:rPr lang="en-US" altLang="ko-KR" sz="1000" b="1"/>
              <a:t>. encode() </a:t>
            </a:r>
            <a:r>
              <a:rPr lang="ko-KR" altLang="en-US" sz="1000" b="1"/>
              <a:t>메서드는 인코딩 문자셋을 설정할 수 있는데</a:t>
            </a:r>
            <a:r>
              <a:rPr lang="en-US" altLang="ko-KR" sz="1000" b="1"/>
              <a:t>, </a:t>
            </a:r>
            <a:r>
              <a:rPr lang="ko-KR" altLang="en-US" sz="1000" b="1"/>
              <a:t>인자를 전달하지 않으면 기본적으로 </a:t>
            </a:r>
            <a:r>
              <a:rPr lang="en-US" altLang="ko-KR" sz="1000" b="1"/>
              <a:t>UTF-8</a:t>
            </a:r>
            <a:r>
              <a:rPr lang="ko-KR" altLang="en-US" sz="1000" b="1"/>
              <a:t>로  실행된다</a:t>
            </a:r>
            <a:r>
              <a:rPr lang="en-US" altLang="ko-KR" sz="1000" b="1"/>
              <a:t>.  </a:t>
            </a:r>
            <a:r>
              <a:rPr lang="ko-KR" altLang="en-US" sz="1000" b="1"/>
              <a:t>이후 </a:t>
            </a:r>
            <a:r>
              <a:rPr lang="en-US" altLang="ko-KR" sz="1000" b="1"/>
              <a:t>build()</a:t>
            </a:r>
            <a:r>
              <a:rPr lang="ko-KR" altLang="en-US" sz="1000" b="1"/>
              <a:t>메서드를 통해 빌더 생성을 종료하고 </a:t>
            </a:r>
            <a:r>
              <a:rPr lang="en-US" altLang="ko-KR" sz="1000" b="1"/>
              <a:t>UriComponents</a:t>
            </a:r>
            <a:r>
              <a:rPr lang="ko-KR" altLang="en-US" sz="1000" b="1"/>
              <a:t>타입이 리턴된다</a:t>
            </a:r>
            <a:r>
              <a:rPr lang="en-US" altLang="ko-KR" sz="1000" b="1"/>
              <a:t>. </a:t>
            </a:r>
            <a:r>
              <a:rPr lang="ko-KR" altLang="en-US" sz="1000" b="1"/>
              <a:t>이 예제에서는 </a:t>
            </a:r>
            <a:r>
              <a:rPr lang="en-US" altLang="ko-KR" sz="1000" b="1"/>
              <a:t>toUri() </a:t>
            </a:r>
            <a:r>
              <a:rPr lang="ko-KR" altLang="en-US" sz="1000" b="1"/>
              <a:t>메서드를 통해 </a:t>
            </a:r>
            <a:r>
              <a:rPr lang="en-US" altLang="ko-KR" sz="1000" b="1"/>
              <a:t>URI </a:t>
            </a:r>
            <a:r>
              <a:rPr lang="ko-KR" altLang="en-US" sz="1000" b="1"/>
              <a:t>타입으로 리턴 받았다</a:t>
            </a:r>
            <a:r>
              <a:rPr lang="en-US" altLang="ko-KR" sz="1000" b="1"/>
              <a:t>. </a:t>
            </a:r>
            <a:r>
              <a:rPr lang="ko-KR" altLang="en-US" sz="1000" b="1"/>
              <a:t>만약 </a:t>
            </a:r>
            <a:r>
              <a:rPr lang="en-US" altLang="ko-KR" sz="1000" b="1"/>
              <a:t>URI </a:t>
            </a:r>
            <a:r>
              <a:rPr lang="ko-KR" altLang="en-US" sz="1000" b="1"/>
              <a:t>객체를 사용하지 않고 </a:t>
            </a:r>
            <a:r>
              <a:rPr lang="en-US" altLang="ko-KR" sz="1000" b="1"/>
              <a:t>String </a:t>
            </a:r>
            <a:r>
              <a:rPr lang="ko-KR" altLang="en-US" sz="1000" b="1"/>
              <a:t>타입의 </a:t>
            </a:r>
            <a:r>
              <a:rPr lang="en-US" altLang="ko-KR" sz="1000" b="1"/>
              <a:t>URI</a:t>
            </a:r>
            <a:r>
              <a:rPr lang="ko-KR" altLang="en-US" sz="1000" b="1"/>
              <a:t>를 사용한다면 </a:t>
            </a:r>
            <a:r>
              <a:rPr lang="en-US" altLang="ko-KR" sz="1000" b="1"/>
              <a:t>toUriString() </a:t>
            </a:r>
            <a:r>
              <a:rPr lang="ko-KR" altLang="en-US" sz="1000" b="1"/>
              <a:t>메서드로 대체해서 사용하면 된다</a:t>
            </a:r>
            <a:r>
              <a:rPr lang="en-US" altLang="ko-KR" sz="1000" b="1"/>
              <a:t>.</a:t>
            </a:r>
          </a:p>
          <a:p>
            <a:pPr algn="just">
              <a:defRPr/>
            </a:pPr>
            <a:endParaRPr lang="en-US" altLang="ko-KR" sz="1000" b="1"/>
          </a:p>
          <a:p>
            <a:pPr algn="just">
              <a:defRPr/>
            </a:pPr>
            <a:r>
              <a:rPr lang="ko-KR" altLang="en-US" sz="1000" b="1"/>
              <a:t>이렇게 생성된 </a:t>
            </a:r>
            <a:r>
              <a:rPr lang="en-US" altLang="ko-KR" sz="1000" b="1"/>
              <a:t>uri</a:t>
            </a:r>
            <a:r>
              <a:rPr lang="ko-KR" altLang="en-US" sz="1000" b="1"/>
              <a:t>는 </a:t>
            </a:r>
            <a:r>
              <a:rPr lang="en-US" altLang="ko-KR" sz="1000" b="1"/>
              <a:t>restTemplate</a:t>
            </a:r>
            <a:r>
              <a:rPr lang="ko-KR" altLang="en-US" sz="1000" b="1"/>
              <a:t>이 외부 </a:t>
            </a:r>
            <a:r>
              <a:rPr lang="en-US" altLang="ko-KR" sz="1000" b="1"/>
              <a:t>API</a:t>
            </a:r>
            <a:r>
              <a:rPr lang="ko-KR" altLang="en-US" sz="1000" b="1"/>
              <a:t>를 요청하는데 사용되며 </a:t>
            </a:r>
            <a:r>
              <a:rPr lang="en-US" altLang="ko-KR" sz="1000" b="1"/>
              <a:t>,</a:t>
            </a:r>
            <a:r>
              <a:rPr lang="ko-KR" altLang="en-US" sz="1000" b="1"/>
              <a:t> </a:t>
            </a:r>
            <a:r>
              <a:rPr lang="en-US" altLang="ko-KR" sz="1000" b="1"/>
              <a:t>getForEntity()</a:t>
            </a:r>
            <a:r>
              <a:rPr lang="ko-KR" altLang="en-US" sz="1000" b="1"/>
              <a:t>에 파라미터로 전달된다</a:t>
            </a:r>
            <a:r>
              <a:rPr lang="en-US" altLang="ko-KR" sz="1000" b="1"/>
              <a:t>. getForEntity()</a:t>
            </a:r>
            <a:r>
              <a:rPr lang="ko-KR" altLang="en-US" sz="1000" b="1"/>
              <a:t>는 </a:t>
            </a:r>
            <a:r>
              <a:rPr lang="en-US" altLang="ko-KR" sz="1000" b="1"/>
              <a:t>URI</a:t>
            </a:r>
            <a:r>
              <a:rPr lang="ko-KR" altLang="en-US" sz="1000" b="1"/>
              <a:t>와 응답받는 타입을 매개변수로 사용한다</a:t>
            </a:r>
            <a:r>
              <a:rPr lang="en-US" altLang="ko-KR" sz="1000" b="1"/>
              <a:t>.</a:t>
            </a:r>
            <a:endParaRPr lang="ko-KR" altLang="en-US" sz="1000" b="1"/>
          </a:p>
        </p:txBody>
      </p:sp>
      <p:sp>
        <p:nvSpPr>
          <p:cNvPr id="8" name="말풍선: 사각형 7"/>
          <p:cNvSpPr/>
          <p:nvPr/>
        </p:nvSpPr>
        <p:spPr>
          <a:xfrm>
            <a:off x="4340475" y="1072519"/>
            <a:ext cx="6940657" cy="603281"/>
          </a:xfrm>
          <a:prstGeom prst="wedgeRectCallout">
            <a:avLst>
              <a:gd name="adj1" fmla="val -23333"/>
              <a:gd name="adj2" fmla="val 6898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1000" b="1"/>
              <a:t>RestTemplate</a:t>
            </a:r>
            <a:r>
              <a:rPr lang="ko-KR" altLang="en-US" sz="1000" b="1"/>
              <a:t>을 생성하고 사용하는 방법은 아주 다양하다</a:t>
            </a:r>
            <a:r>
              <a:rPr lang="en-US" altLang="ko-KR" sz="1000" b="1"/>
              <a:t>. </a:t>
            </a:r>
            <a:r>
              <a:rPr lang="ko-KR" altLang="en-US" sz="1000" b="1"/>
              <a:t>그중 가장 보편적인 방법은 </a:t>
            </a:r>
            <a:r>
              <a:rPr lang="en-US" altLang="ko-KR" sz="1000" b="1"/>
              <a:t>UriComponentsBuilder</a:t>
            </a:r>
            <a:r>
              <a:rPr lang="ko-KR" altLang="en-US" sz="1000" b="1"/>
              <a:t>를 사용하는 방법이다</a:t>
            </a:r>
            <a:r>
              <a:rPr lang="en-US" altLang="ko-KR" sz="1000" b="1"/>
              <a:t>. UriComponentsBuilder</a:t>
            </a:r>
            <a:r>
              <a:rPr lang="ko-KR" altLang="en-US" sz="1000" b="1"/>
              <a:t>는 스프링 프레임워크에서 제공하는 클래스로서 여러 파라미터를 연결해서 </a:t>
            </a:r>
            <a:r>
              <a:rPr lang="en-US" altLang="ko-KR" sz="1000" b="1"/>
              <a:t>URI </a:t>
            </a:r>
            <a:r>
              <a:rPr lang="ko-KR" altLang="en-US" sz="1000" b="1"/>
              <a:t>형식으로 만드는 기능을 수행한다</a:t>
            </a:r>
            <a:r>
              <a:rPr lang="en-US" altLang="ko-KR" sz="1000" b="1"/>
              <a:t>.</a:t>
            </a:r>
            <a:endParaRPr lang="ko-KR" altLang="en-US" sz="1000" b="1"/>
          </a:p>
        </p:txBody>
      </p:sp>
      <p:sp>
        <p:nvSpPr>
          <p:cNvPr id="9" name="TextBox 8"/>
          <p:cNvSpPr txBox="1"/>
          <p:nvPr/>
        </p:nvSpPr>
        <p:spPr>
          <a:xfrm>
            <a:off x="469527" y="3253867"/>
            <a:ext cx="341527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public final UriComponentsBuilder 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encode</a:t>
            </a:r>
            <a:r>
              <a:rPr lang="en-US" altLang="ko-KR" sz="1000"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return encode(StandardCharsets.UTF-8);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}</a:t>
            </a:r>
          </a:p>
        </p:txBody>
      </p:sp>
      <p:sp>
        <p:nvSpPr>
          <p:cNvPr id="10" name="순서도: 다중 문서 9"/>
          <p:cNvSpPr/>
          <p:nvPr/>
        </p:nvSpPr>
        <p:spPr>
          <a:xfrm>
            <a:off x="469527" y="3014663"/>
            <a:ext cx="368673" cy="23703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085975" y="3693319"/>
            <a:ext cx="321469" cy="1728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62998" y="2105526"/>
            <a:ext cx="1945108" cy="2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import</a:t>
            </a:r>
            <a:r>
              <a:rPr lang="ko-KR" altLang="en-US" sz="1200" b="1">
                <a:solidFill>
                  <a:srgbClr val="FF0000"/>
                </a:solidFill>
              </a:rPr>
              <a:t>는 다음 </a:t>
            </a:r>
            <a:r>
              <a:rPr lang="en-US" altLang="ko-KR" sz="1200" b="1">
                <a:solidFill>
                  <a:srgbClr val="FF0000"/>
                </a:solidFill>
              </a:rPr>
              <a:t>ppt </a:t>
            </a:r>
            <a:r>
              <a:rPr lang="ko-KR" altLang="en-US" sz="1200" b="1">
                <a:solidFill>
                  <a:srgbClr val="FF0000"/>
                </a:solidFill>
              </a:rPr>
              <a:t>참고</a:t>
            </a:r>
          </a:p>
        </p:txBody>
      </p:sp>
      <p:cxnSp>
        <p:nvCxnSpPr>
          <p:cNvPr id="17" name="직선 화살표 연결선 16"/>
          <p:cNvCxnSpPr>
            <a:endCxn id="8" idx="4"/>
          </p:cNvCxnSpPr>
          <p:nvPr/>
        </p:nvCxnSpPr>
        <p:spPr>
          <a:xfrm rot="16200000" flipV="1">
            <a:off x="5845701" y="2135965"/>
            <a:ext cx="866646" cy="175369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44264" y="4421604"/>
            <a:ext cx="1975183" cy="26279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/>
              <a:t>외부</a:t>
            </a:r>
            <a:r>
              <a:rPr lang="en-US" altLang="ko-KR" sz="1100"/>
              <a:t> API</a:t>
            </a:r>
            <a:r>
              <a:rPr lang="ko-KR" altLang="en-US" sz="1100"/>
              <a:t>를 요청하는데 사용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rot="16200000" flipV="1">
            <a:off x="9289382" y="4276223"/>
            <a:ext cx="150394" cy="60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4727" y="1296737"/>
            <a:ext cx="7350919" cy="24421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package </a:t>
            </a:r>
            <a:r>
              <a:rPr lang="en-US" altLang="ko-KR" sz="1100" dirty="0" err="1">
                <a:latin typeface="Consolas"/>
              </a:rPr>
              <a:t>com.springboot.rest.service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com.springboot.rest.dto.MemberDto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java.net.URI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org.apache.http.client.HttpClient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org.apache.http.impl.client.CloseableHttpClient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org.apache.http.impl.client.HttpClientBuilder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org.apache.http.impl.client.HttpClients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org.springframework.http.RequestEntity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org.springframework.http.ResponseEntity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org.springframework.http.client.HttpComponentsClientHttpRequestFactory;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org.springframework.stereotype.Service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org.springframework.web.client.RestTemplate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import </a:t>
            </a:r>
            <a:r>
              <a:rPr lang="en-US" altLang="ko-KR" sz="1100" dirty="0" err="1">
                <a:latin typeface="Consolas"/>
              </a:rPr>
              <a:t>org.springframework.web.util.UriComponentsBuilder</a:t>
            </a:r>
            <a:r>
              <a:rPr lang="en-US" altLang="ko-KR" sz="1100" dirty="0">
                <a:latin typeface="Consolas"/>
              </a:rPr>
              <a:t>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4221" y="1327050"/>
            <a:ext cx="1784442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7C781-69A9-6AEE-52E2-16990A52DE66}"/>
              </a:ext>
            </a:extLst>
          </p:cNvPr>
          <p:cNvSpPr txBox="1"/>
          <p:nvPr/>
        </p:nvSpPr>
        <p:spPr>
          <a:xfrm>
            <a:off x="1482975" y="1377275"/>
            <a:ext cx="7711032" cy="26314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getNameWithPathVariable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URI 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UriComponentsBuilder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fromUriString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path("/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/{name}")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.encode()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expand("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") </a:t>
            </a:r>
            <a:r>
              <a:rPr lang="en-US" altLang="ko-KR" sz="1100" dirty="0">
                <a:latin typeface="Consolas" panose="020B0609020204030204" pitchFamily="49" charset="0"/>
              </a:rPr>
              <a:t>// </a:t>
            </a:r>
            <a:r>
              <a:rPr lang="ko-KR" altLang="en-US" sz="1100" dirty="0">
                <a:latin typeface="Consolas" panose="020B0609020204030204" pitchFamily="49" charset="0"/>
              </a:rPr>
              <a:t>복수의 값을 넣어야 할 경우 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를 추가하여 구분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latin typeface="Consolas" panose="020B0609020204030204" pitchFamily="49" charset="0"/>
              </a:rPr>
              <a:t>toUri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&lt;String&gt;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restTemplate.getForEntity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responseEntity.getBody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F348B89-EE05-B774-BF8B-FECBAF06D85C}"/>
              </a:ext>
            </a:extLst>
          </p:cNvPr>
          <p:cNvSpPr/>
          <p:nvPr/>
        </p:nvSpPr>
        <p:spPr>
          <a:xfrm>
            <a:off x="1575844" y="4149155"/>
            <a:ext cx="7068094" cy="664369"/>
          </a:xfrm>
          <a:prstGeom prst="wedgeRectCallout">
            <a:avLst>
              <a:gd name="adj1" fmla="val 15784"/>
              <a:gd name="adj2" fmla="val -67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 메서드에서 눈여겨볼 내용은 </a:t>
            </a:r>
            <a:r>
              <a:rPr lang="en-US" altLang="ko-KR" sz="1000" dirty="0"/>
              <a:t>path() </a:t>
            </a:r>
            <a:r>
              <a:rPr lang="ko-KR" altLang="en-US" sz="1000" dirty="0"/>
              <a:t>메서드와 </a:t>
            </a:r>
            <a:r>
              <a:rPr lang="en-US" altLang="ko-KR" sz="1000" dirty="0"/>
              <a:t>expand() </a:t>
            </a:r>
            <a:r>
              <a:rPr lang="ko-KR" altLang="en-US" sz="1000" dirty="0"/>
              <a:t>메서드 내에 입력한 세부 </a:t>
            </a:r>
            <a:r>
              <a:rPr lang="en-US" altLang="ko-KR" sz="1000" dirty="0"/>
              <a:t>URI </a:t>
            </a:r>
            <a:r>
              <a:rPr lang="ko-KR" altLang="en-US" sz="1000" dirty="0"/>
              <a:t>중 중괄호</a:t>
            </a:r>
            <a:r>
              <a:rPr lang="en-US" altLang="ko-KR" sz="1000" dirty="0"/>
              <a:t>({}) </a:t>
            </a:r>
            <a:r>
              <a:rPr lang="ko-KR" altLang="en-US" sz="1000" dirty="0"/>
              <a:t>부분을 사용해 개발 단계에서 쉽게 이해할 수 있는 변수명을 입력하고 </a:t>
            </a:r>
            <a:r>
              <a:rPr lang="en-US" altLang="ko-KR" sz="1000" dirty="0"/>
              <a:t>expand() </a:t>
            </a:r>
            <a:r>
              <a:rPr lang="ko-KR" altLang="en-US" sz="1000" dirty="0"/>
              <a:t>메서드에서는 순서대로 값을 입력하면 된다</a:t>
            </a:r>
            <a:r>
              <a:rPr lang="en-US" altLang="ko-KR" sz="1000" dirty="0"/>
              <a:t>. </a:t>
            </a:r>
            <a:r>
              <a:rPr lang="ko-KR" altLang="en-US" sz="1000" dirty="0"/>
              <a:t>값을 여러 개 넣어야 하는 경우에는 콤마</a:t>
            </a:r>
            <a:r>
              <a:rPr lang="en-US" altLang="ko-KR" sz="1000" dirty="0"/>
              <a:t>(,) </a:t>
            </a:r>
            <a:r>
              <a:rPr lang="ko-KR" altLang="en-US" sz="1000" dirty="0"/>
              <a:t>로 구분해서 나열한다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94281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8300" y="1361896"/>
            <a:ext cx="7594269" cy="2598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    public String </a:t>
            </a:r>
            <a:r>
              <a:rPr lang="en-US" altLang="ko-KR" sz="1100" dirty="0" err="1">
                <a:latin typeface="Consolas"/>
              </a:rPr>
              <a:t>getNameWithParameter</a:t>
            </a:r>
            <a:r>
              <a:rPr lang="en-US" altLang="ko-KR" sz="1100" dirty="0"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URI </a:t>
            </a:r>
            <a:r>
              <a:rPr lang="en-US" altLang="ko-KR" sz="1100" dirty="0" err="1">
                <a:latin typeface="Consolas"/>
              </a:rPr>
              <a:t>uri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latin typeface="Consolas"/>
              </a:rPr>
              <a:t>UriComponentsBuilder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latin typeface="Consolas"/>
              </a:rPr>
              <a:t>fromUriString</a:t>
            </a:r>
            <a:r>
              <a:rPr lang="en-US" altLang="ko-KR" sz="1100" dirty="0">
                <a:latin typeface="Consolas"/>
              </a:rPr>
              <a:t>("http://localhost:9090")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.path("/</a:t>
            </a:r>
            <a:r>
              <a:rPr lang="en-US" altLang="ko-KR" sz="1100" dirty="0" err="1">
                <a:latin typeface="Consolas"/>
              </a:rPr>
              <a:t>api</a:t>
            </a:r>
            <a:r>
              <a:rPr lang="en-US" altLang="ko-KR" sz="1100" dirty="0">
                <a:latin typeface="Consolas"/>
              </a:rPr>
              <a:t>/v1/crud-</a:t>
            </a:r>
            <a:r>
              <a:rPr lang="en-US" altLang="ko-KR" sz="1100" dirty="0" err="1">
                <a:latin typeface="Consolas"/>
              </a:rPr>
              <a:t>api</a:t>
            </a:r>
            <a:r>
              <a:rPr lang="en-US" altLang="ko-KR" sz="1100" dirty="0">
                <a:latin typeface="Consolas"/>
              </a:rPr>
              <a:t>/</a:t>
            </a:r>
            <a:r>
              <a:rPr lang="en-US" altLang="ko-KR" sz="1100" dirty="0" err="1">
                <a:latin typeface="Consolas"/>
              </a:rPr>
              <a:t>param</a:t>
            </a:r>
            <a:r>
              <a:rPr lang="en-US" altLang="ko-KR" sz="1100" dirty="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b="1" dirty="0" err="1">
                <a:solidFill>
                  <a:srgbClr val="800080"/>
                </a:solidFill>
                <a:latin typeface="Consolas"/>
              </a:rPr>
              <a:t>queryParam</a:t>
            </a:r>
            <a:r>
              <a:rPr lang="en-US" altLang="ko-KR" sz="1100" b="1" dirty="0">
                <a:solidFill>
                  <a:srgbClr val="800080"/>
                </a:solidFill>
                <a:latin typeface="Consolas"/>
              </a:rPr>
              <a:t>("name", "</a:t>
            </a:r>
            <a:r>
              <a:rPr lang="en-US" altLang="ko-KR" sz="1100" b="1" dirty="0" err="1">
                <a:solidFill>
                  <a:srgbClr val="800080"/>
                </a:solidFill>
                <a:latin typeface="Consolas"/>
              </a:rPr>
              <a:t>Flature</a:t>
            </a:r>
            <a:r>
              <a:rPr lang="en-US" altLang="ko-KR" sz="1100" b="1" dirty="0">
                <a:solidFill>
                  <a:srgbClr val="800080"/>
                </a:solidFill>
                <a:latin typeface="Consolas"/>
              </a:rPr>
              <a:t>")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.encode()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.build()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latin typeface="Consolas"/>
              </a:rPr>
              <a:t>toUri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RestTemplate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restTemplate</a:t>
            </a:r>
            <a:r>
              <a:rPr lang="en-US" altLang="ko-KR" sz="1100" dirty="0">
                <a:latin typeface="Consolas"/>
              </a:rPr>
              <a:t> = new </a:t>
            </a:r>
            <a:r>
              <a:rPr lang="en-US" altLang="ko-KR" sz="1100" dirty="0" err="1">
                <a:latin typeface="Consolas"/>
              </a:rPr>
              <a:t>RestTemplate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&lt;String&gt;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latin typeface="Consolas"/>
              </a:rPr>
              <a:t>restTemplate.getForEntity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uri</a:t>
            </a:r>
            <a:r>
              <a:rPr lang="en-US" altLang="ko-KR" sz="1100" dirty="0">
                <a:latin typeface="Consolas"/>
              </a:rPr>
              <a:t>, </a:t>
            </a:r>
            <a:r>
              <a:rPr lang="en-US" altLang="ko-KR" sz="1100" dirty="0" err="1">
                <a:latin typeface="Consolas"/>
              </a:rPr>
              <a:t>String.class</a:t>
            </a:r>
            <a:r>
              <a:rPr lang="en-US" altLang="ko-KR" sz="1100" dirty="0">
                <a:latin typeface="Consolas"/>
              </a:rPr>
              <a:t>);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latin typeface="Consolas"/>
              </a:rPr>
              <a:t>responseEntity.getBody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}</a:t>
            </a:r>
          </a:p>
        </p:txBody>
      </p:sp>
      <p:sp>
        <p:nvSpPr>
          <p:cNvPr id="4" name="말풍선: 사각형 3"/>
          <p:cNvSpPr/>
          <p:nvPr/>
        </p:nvSpPr>
        <p:spPr>
          <a:xfrm>
            <a:off x="1952729" y="4187031"/>
            <a:ext cx="5012428" cy="527101"/>
          </a:xfrm>
          <a:prstGeom prst="wedgeRectCallout">
            <a:avLst>
              <a:gd name="adj1" fmla="val -20399"/>
              <a:gd name="adj2" fmla="val -76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/>
              <a:t>이 메서드는 파라미터로 전달하는 코드이다</a:t>
            </a:r>
            <a:r>
              <a:rPr lang="en-US" altLang="ko-KR" sz="1100"/>
              <a:t>. </a:t>
            </a:r>
            <a:r>
              <a:rPr lang="ko-KR" altLang="en-US" sz="1100"/>
              <a:t>예제에서 볼 수 있듯이 </a:t>
            </a:r>
            <a:r>
              <a:rPr lang="en-US" altLang="ko-KR" sz="1100"/>
              <a:t>queryParam() </a:t>
            </a:r>
            <a:r>
              <a:rPr lang="ko-KR" altLang="en-US" sz="1100"/>
              <a:t>메서드를 사용해 </a:t>
            </a:r>
            <a:r>
              <a:rPr lang="en-US" altLang="ko-KR" sz="1100"/>
              <a:t>(</a:t>
            </a:r>
            <a:r>
              <a:rPr lang="ko-KR" altLang="en-US" sz="1100"/>
              <a:t>키</a:t>
            </a:r>
            <a:r>
              <a:rPr lang="en-US" altLang="ko-KR" sz="1100"/>
              <a:t>, </a:t>
            </a:r>
            <a:r>
              <a:rPr lang="ko-KR" altLang="en-US" sz="1100"/>
              <a:t>값</a:t>
            </a:r>
            <a:r>
              <a:rPr lang="en-US" altLang="ko-KR" sz="1100"/>
              <a:t>) </a:t>
            </a:r>
            <a:r>
              <a:rPr lang="ko-KR" altLang="en-US" sz="1100"/>
              <a:t>형식의 파라미터를 추가할 수 있다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7968" y="1274042"/>
            <a:ext cx="3276768" cy="615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012" y="1890024"/>
            <a:ext cx="8556499" cy="36135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>
                <a:latin typeface="Consolas"/>
              </a:rPr>
              <a:t>public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&lt;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&gt; </a:t>
            </a:r>
            <a:r>
              <a:rPr lang="en-US" altLang="ko-KR" sz="1100" dirty="0" err="1">
                <a:latin typeface="Consolas"/>
              </a:rPr>
              <a:t>postWithParamAndBody</a:t>
            </a:r>
            <a:r>
              <a:rPr lang="en-US" altLang="ko-KR" sz="1100" dirty="0"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URI </a:t>
            </a:r>
            <a:r>
              <a:rPr lang="en-US" altLang="ko-KR" sz="1100" dirty="0" err="1">
                <a:latin typeface="Consolas"/>
              </a:rPr>
              <a:t>uri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latin typeface="Consolas"/>
              </a:rPr>
              <a:t>UriComponentsBuilder</a:t>
            </a: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latin typeface="Consolas"/>
              </a:rPr>
              <a:t>fromUriString</a:t>
            </a:r>
            <a:r>
              <a:rPr lang="en-US" altLang="ko-KR" sz="1100" dirty="0">
                <a:latin typeface="Consolas"/>
              </a:rPr>
              <a:t>("http://localhost:9090")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.path("</a:t>
            </a:r>
            <a:r>
              <a:rPr lang="en-US" altLang="ko-KR" sz="1100" b="1" dirty="0">
                <a:solidFill>
                  <a:srgbClr val="800080"/>
                </a:solidFill>
                <a:latin typeface="Consolas"/>
              </a:rPr>
              <a:t>/</a:t>
            </a:r>
            <a:r>
              <a:rPr lang="en-US" altLang="ko-KR" sz="1100" b="1" dirty="0" err="1">
                <a:solidFill>
                  <a:srgbClr val="800080"/>
                </a:solidFill>
                <a:latin typeface="Consolas"/>
              </a:rPr>
              <a:t>api</a:t>
            </a:r>
            <a:r>
              <a:rPr lang="en-US" altLang="ko-KR" sz="1100" b="1" dirty="0">
                <a:solidFill>
                  <a:srgbClr val="800080"/>
                </a:solidFill>
                <a:latin typeface="Consolas"/>
              </a:rPr>
              <a:t>/v1/crud-</a:t>
            </a:r>
            <a:r>
              <a:rPr lang="en-US" altLang="ko-KR" sz="1100" b="1" dirty="0" err="1">
                <a:solidFill>
                  <a:srgbClr val="800080"/>
                </a:solidFill>
                <a:latin typeface="Consolas"/>
              </a:rPr>
              <a:t>api</a:t>
            </a:r>
            <a:r>
              <a:rPr lang="en-US" altLang="ko-KR" sz="1100" dirty="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latin typeface="Consolas"/>
              </a:rPr>
              <a:t>queryParam</a:t>
            </a:r>
            <a:r>
              <a:rPr lang="en-US" altLang="ko-KR" sz="1100" dirty="0">
                <a:latin typeface="Consolas"/>
              </a:rPr>
              <a:t>("name", "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Flature</a:t>
            </a:r>
            <a:r>
              <a:rPr lang="en-US" altLang="ko-KR" sz="1100" dirty="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latin typeface="Consolas"/>
              </a:rPr>
              <a:t>queryParam</a:t>
            </a:r>
            <a:r>
              <a:rPr lang="en-US" altLang="ko-KR" sz="1100" dirty="0">
                <a:latin typeface="Consolas"/>
              </a:rPr>
              <a:t>("email", "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flature@wikibooks.co.kr</a:t>
            </a:r>
            <a:r>
              <a:rPr lang="en-US" altLang="ko-KR" sz="1100" dirty="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latin typeface="Consolas"/>
              </a:rPr>
              <a:t>queryParam</a:t>
            </a:r>
            <a:r>
              <a:rPr lang="en-US" altLang="ko-KR" sz="1100" dirty="0">
                <a:latin typeface="Consolas"/>
              </a:rPr>
              <a:t>("organization", "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Wikibooks</a:t>
            </a:r>
            <a:r>
              <a:rPr lang="en-US" altLang="ko-KR" sz="1100" dirty="0">
                <a:latin typeface="Consolas"/>
              </a:rPr>
              <a:t>")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.encode()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.build()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latin typeface="Consolas"/>
              </a:rPr>
              <a:t>toUri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 = new 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dirty="0" err="1">
                <a:latin typeface="Consolas"/>
              </a:rPr>
              <a:t>memberDto.setName</a:t>
            </a:r>
            <a:r>
              <a:rPr lang="en-US" altLang="ko-KR" sz="1100" dirty="0">
                <a:latin typeface="Consolas"/>
              </a:rPr>
              <a:t>("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flature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!!</a:t>
            </a:r>
            <a:r>
              <a:rPr lang="en-US" altLang="ko-KR" sz="1100" dirty="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dirty="0" err="1">
                <a:latin typeface="Consolas"/>
              </a:rPr>
              <a:t>memberDto.setEmail</a:t>
            </a:r>
            <a:r>
              <a:rPr lang="en-US" altLang="ko-KR" sz="1100" dirty="0">
                <a:latin typeface="Consolas"/>
              </a:rPr>
              <a:t>("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flature@gmail.com</a:t>
            </a:r>
            <a:r>
              <a:rPr lang="en-US" altLang="ko-KR" sz="1100" dirty="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dirty="0" err="1">
                <a:latin typeface="Consolas"/>
              </a:rPr>
              <a:t>memberDto.setOrganization</a:t>
            </a:r>
            <a:r>
              <a:rPr lang="en-US" altLang="ko-KR" sz="1100" dirty="0">
                <a:latin typeface="Consolas"/>
              </a:rPr>
              <a:t>("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Around Hub Studio</a:t>
            </a:r>
            <a:r>
              <a:rPr lang="en-US" altLang="ko-KR" sz="1100" dirty="0">
                <a:latin typeface="Consolas"/>
              </a:rPr>
              <a:t>");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dirty="0" err="1">
                <a:latin typeface="Consolas"/>
              </a:rPr>
              <a:t>RestTemplate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restTemplate</a:t>
            </a:r>
            <a:r>
              <a:rPr lang="en-US" altLang="ko-KR" sz="1100" dirty="0">
                <a:latin typeface="Consolas"/>
              </a:rPr>
              <a:t> = new </a:t>
            </a:r>
            <a:r>
              <a:rPr lang="en-US" altLang="ko-KR" sz="1100" dirty="0" err="1">
                <a:latin typeface="Consolas"/>
              </a:rPr>
              <a:t>RestTemplate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&lt;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&gt;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latin typeface="Consolas"/>
              </a:rPr>
              <a:t>restTemplate.postForEntity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uri</a:t>
            </a:r>
            <a:r>
              <a:rPr lang="en-US" altLang="ko-KR" sz="1100" dirty="0">
                <a:latin typeface="Consolas"/>
              </a:rPr>
              <a:t>, </a:t>
            </a:r>
            <a:r>
              <a:rPr lang="en-US" altLang="ko-KR" sz="1100" dirty="0" err="1">
                <a:latin typeface="Consolas"/>
              </a:rPr>
              <a:t>memberDto</a:t>
            </a:r>
            <a:r>
              <a:rPr lang="en-US" altLang="ko-KR" sz="1100" dirty="0">
                <a:latin typeface="Consolas"/>
              </a:rPr>
              <a:t>, </a:t>
            </a:r>
            <a:r>
              <a:rPr lang="en-US" altLang="ko-KR" sz="1100" dirty="0" err="1">
                <a:latin typeface="Consolas"/>
              </a:rPr>
              <a:t>MemberDto.class</a:t>
            </a:r>
            <a:r>
              <a:rPr lang="en-US" altLang="ko-KR" sz="1100" dirty="0">
                <a:latin typeface="Consolas"/>
              </a:rPr>
              <a:t>);</a:t>
            </a:r>
          </a:p>
          <a:p>
            <a:pPr lvl="0">
              <a:defRPr/>
            </a:pPr>
            <a:endParaRPr lang="en-US" altLang="ko-KR" sz="1100" dirty="0">
              <a:latin typeface="Consolas"/>
            </a:endParaRP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    return </a:t>
            </a:r>
            <a:r>
              <a:rPr lang="en-US" altLang="ko-KR" sz="1100" dirty="0" err="1">
                <a:latin typeface="Consolas"/>
              </a:rPr>
              <a:t>responseEntity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100" dirty="0">
                <a:latin typeface="Consolas"/>
              </a:rPr>
              <a:t>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35284" y="1320824"/>
            <a:ext cx="1784442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3"/>
          <p:cNvSpPr txBox="1"/>
          <p:nvPr/>
        </p:nvSpPr>
        <p:spPr>
          <a:xfrm>
            <a:off x="7366196" y="2044833"/>
            <a:ext cx="3767848" cy="264908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@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RestController</a:t>
            </a:r>
            <a:endParaRPr kumimoji="0" lang="en-US" altLang="ko-KR" sz="800" b="0" i="0" u="none" strike="noStrike" kern="1200" cap="none" spc="0" normalizeH="0" baseline="0" dirty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@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RequestMapping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("</a:t>
            </a:r>
            <a:r>
              <a:rPr kumimoji="0" lang="en-US" altLang="ko-KR" sz="800" b="1" i="0" u="none" strike="noStrike" kern="1200" cap="none" spc="0" normalizeH="0" baseline="0" dirty="0">
                <a:solidFill>
                  <a:srgbClr val="800080"/>
                </a:solidFill>
                <a:latin typeface="Consolas"/>
              </a:rPr>
              <a:t>/</a:t>
            </a:r>
            <a:r>
              <a:rPr kumimoji="0" lang="en-US" altLang="ko-KR" sz="800" b="1" i="0" u="none" strike="noStrike" kern="1200" cap="none" spc="0" normalizeH="0" baseline="0" dirty="0" err="1">
                <a:solidFill>
                  <a:srgbClr val="800080"/>
                </a:solidFill>
                <a:latin typeface="Consolas"/>
              </a:rPr>
              <a:t>api</a:t>
            </a:r>
            <a:r>
              <a:rPr kumimoji="0" lang="en-US" altLang="ko-KR" sz="800" b="1" i="0" u="none" strike="noStrike" kern="1200" cap="none" spc="0" normalizeH="0" baseline="0" dirty="0">
                <a:solidFill>
                  <a:srgbClr val="800080"/>
                </a:solidFill>
                <a:latin typeface="Consolas"/>
              </a:rPr>
              <a:t>/v1/crud-</a:t>
            </a:r>
            <a:r>
              <a:rPr kumimoji="0" lang="en-US" altLang="ko-KR" sz="800" b="1" i="0" u="none" strike="noStrike" kern="1200" cap="none" spc="0" normalizeH="0" baseline="0" dirty="0" err="1">
                <a:solidFill>
                  <a:srgbClr val="800080"/>
                </a:solidFill>
                <a:latin typeface="Consolas"/>
              </a:rPr>
              <a:t>api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")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public class 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CrudController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800" b="0" i="0" u="none" strike="noStrike" kern="1200" cap="none" spc="0" normalizeH="0" baseline="0" dirty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@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GetMapping</a:t>
            </a:r>
            <a:endParaRPr kumimoji="0" lang="en-US" altLang="ko-KR" sz="800" b="0" i="0" u="none" strike="noStrike" kern="1200" cap="none" spc="0" normalizeH="0" baseline="0" dirty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public String 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getName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    return "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Flature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";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800" b="0" i="0" u="none" strike="noStrike" kern="1200" cap="none" spc="0" normalizeH="0" baseline="0" dirty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@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GetMapping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(value = "/{variable}")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public String 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getVariable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(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800080"/>
                </a:solidFill>
                <a:latin typeface="Consolas"/>
              </a:rPr>
              <a:t>@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800080"/>
                </a:solidFill>
                <a:latin typeface="Consolas"/>
              </a:rPr>
              <a:t>PathVariable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String variable) {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    return variable;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800" b="0" i="0" u="none" strike="noStrike" kern="1200" cap="none" spc="0" normalizeH="0" baseline="0" dirty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@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GetMapping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("/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param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")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public String 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000000"/>
                </a:solidFill>
                <a:latin typeface="Consolas"/>
              </a:rPr>
              <a:t>getNameWithParam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(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800080"/>
                </a:solidFill>
                <a:latin typeface="Consolas"/>
              </a:rPr>
              <a:t>@</a:t>
            </a:r>
            <a:r>
              <a:rPr kumimoji="0" lang="en-US" altLang="ko-KR" sz="800" b="0" i="0" u="none" strike="noStrike" kern="1200" cap="none" spc="0" normalizeH="0" baseline="0" dirty="0" err="1">
                <a:solidFill>
                  <a:srgbClr val="800080"/>
                </a:solidFill>
                <a:latin typeface="Consolas"/>
              </a:rPr>
              <a:t>RequestParam</a:t>
            </a: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String name) {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    return "Hello. " + name + "!";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pPr lvl="0">
              <a:defRPr/>
            </a:pPr>
            <a:r>
              <a:rPr lang="ko-KR" altLang="en-US" sz="800" dirty="0">
                <a:latin typeface="Consolas"/>
              </a:rPr>
              <a:t>    </a:t>
            </a:r>
            <a:r>
              <a:rPr lang="en-US" altLang="ko-KR" sz="800" dirty="0">
                <a:latin typeface="Consolas"/>
              </a:rPr>
              <a:t>@</a:t>
            </a:r>
            <a:r>
              <a:rPr lang="en-US" altLang="ko-KR" sz="800" dirty="0" err="1">
                <a:latin typeface="Consolas"/>
              </a:rPr>
              <a:t>PostMapping</a:t>
            </a:r>
            <a:endParaRPr lang="en-US" altLang="ko-KR" sz="800" dirty="0">
              <a:latin typeface="Consolas"/>
            </a:endParaRPr>
          </a:p>
          <a:p>
            <a:pPr lvl="0">
              <a:defRPr/>
            </a:pPr>
            <a:r>
              <a:rPr lang="en-US" altLang="ko-KR" sz="800" dirty="0">
                <a:latin typeface="Consolas"/>
              </a:rPr>
              <a:t>    public </a:t>
            </a:r>
            <a:r>
              <a:rPr lang="en-US" altLang="ko-KR" sz="800" dirty="0" err="1">
                <a:latin typeface="Consolas"/>
              </a:rPr>
              <a:t>ResponseEntity</a:t>
            </a:r>
            <a:r>
              <a:rPr lang="en-US" altLang="ko-KR" sz="800" dirty="0">
                <a:latin typeface="Consolas"/>
              </a:rPr>
              <a:t>&lt;</a:t>
            </a:r>
            <a:r>
              <a:rPr lang="en-US" altLang="ko-KR" sz="800" dirty="0" err="1">
                <a:latin typeface="Consolas"/>
              </a:rPr>
              <a:t>MemberDto</a:t>
            </a:r>
            <a:r>
              <a:rPr lang="en-US" altLang="ko-KR" sz="800" dirty="0">
                <a:latin typeface="Consolas"/>
              </a:rPr>
              <a:t>&gt; </a:t>
            </a:r>
            <a:r>
              <a:rPr lang="en-US" altLang="ko-KR" sz="800" dirty="0" err="1">
                <a:latin typeface="Consolas"/>
              </a:rPr>
              <a:t>getMember</a:t>
            </a:r>
            <a:endParaRPr lang="en-US" altLang="ko-KR" sz="800" dirty="0">
              <a:latin typeface="Consolas"/>
            </a:endParaRPr>
          </a:p>
          <a:p>
            <a:pPr lvl="0">
              <a:defRPr/>
            </a:pPr>
            <a:r>
              <a:rPr lang="ko-KR" altLang="en-US" sz="800" dirty="0">
                <a:latin typeface="Consolas"/>
              </a:rPr>
              <a:t>        </a:t>
            </a:r>
            <a:r>
              <a:rPr lang="en-US" altLang="ko-KR" sz="800" dirty="0">
                <a:latin typeface="Consolas"/>
              </a:rPr>
              <a:t>:</a:t>
            </a:r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85876" y="2503772"/>
            <a:ext cx="2065715" cy="443521"/>
          </a:xfrm>
          <a:prstGeom prst="rect">
            <a:avLst/>
          </a:prstGeom>
          <a:solidFill>
            <a:srgbClr val="ECECEC">
              <a:alpha val="100000"/>
            </a:srgbClr>
          </a:solidFill>
          <a:ln w="88900" cap="sq">
            <a:solidFill>
              <a:srgbClr val="FFFFFF">
                <a:alpha val="100000"/>
              </a:srgbClr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D7B90-4213-68DD-CFF0-DF312FAE50C3}"/>
              </a:ext>
            </a:extLst>
          </p:cNvPr>
          <p:cNvSpPr txBox="1"/>
          <p:nvPr/>
        </p:nvSpPr>
        <p:spPr>
          <a:xfrm>
            <a:off x="1460126" y="1364746"/>
            <a:ext cx="8556499" cy="43242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postWithHeader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URI 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UriComponentsBuilder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fromUriString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.path("/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/add-header")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.encode()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toUri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!!");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memberDto.setEmail</a:t>
            </a:r>
            <a:r>
              <a:rPr lang="en-US" altLang="ko-KR" sz="1100" dirty="0">
                <a:latin typeface="Consolas" panose="020B0609020204030204" pitchFamily="49" charset="0"/>
              </a:rPr>
              <a:t>("flature@gmail.com");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memberDto.setOrganization</a:t>
            </a:r>
            <a:r>
              <a:rPr lang="en-US" altLang="ko-KR" sz="1100" dirty="0">
                <a:latin typeface="Consolas" panose="020B0609020204030204" pitchFamily="49" charset="0"/>
              </a:rPr>
              <a:t>("Around Hub Studio");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RequestEntity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requestEntity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RequestEntity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.post(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.header("my-header", 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 API")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.body(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restTemplate.exchange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requestEntity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E7A4D-F593-3C22-A2DB-57A82B5763E6}"/>
              </a:ext>
            </a:extLst>
          </p:cNvPr>
          <p:cNvSpPr txBox="1"/>
          <p:nvPr/>
        </p:nvSpPr>
        <p:spPr>
          <a:xfrm>
            <a:off x="6317689" y="1662390"/>
            <a:ext cx="3540687" cy="23492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Consolas" panose="020B0609020204030204" pitchFamily="49" charset="0"/>
              </a:rPr>
              <a:t>예제에서 </a:t>
            </a:r>
            <a:r>
              <a:rPr lang="en-US" altLang="ko-KR" sz="1100" dirty="0">
                <a:latin typeface="Consolas" panose="020B0609020204030204" pitchFamily="49" charset="0"/>
              </a:rPr>
              <a:t>1~22</a:t>
            </a:r>
            <a:r>
              <a:rPr lang="ko-KR" altLang="en-US" sz="1100" dirty="0">
                <a:latin typeface="Consolas" panose="020B0609020204030204" pitchFamily="49" charset="0"/>
              </a:rPr>
              <a:t>번 줄은 </a:t>
            </a:r>
            <a:r>
              <a:rPr lang="en-US" altLang="ko-KR" sz="1100" dirty="0">
                <a:latin typeface="Consolas" panose="020B0609020204030204" pitchFamily="49" charset="0"/>
              </a:rPr>
              <a:t>POST </a:t>
            </a:r>
            <a:r>
              <a:rPr lang="ko-KR" altLang="en-US" sz="1100" dirty="0">
                <a:latin typeface="Consolas" panose="020B0609020204030204" pitchFamily="49" charset="0"/>
              </a:rPr>
              <a:t>형식으로 외부 </a:t>
            </a:r>
            <a:r>
              <a:rPr lang="en-US" altLang="ko-KR" sz="1100" dirty="0">
                <a:latin typeface="Consolas" panose="020B0609020204030204" pitchFamily="49" charset="0"/>
              </a:rPr>
              <a:t>API</a:t>
            </a:r>
            <a:r>
              <a:rPr lang="ko-KR" altLang="en-US" sz="1100" dirty="0">
                <a:latin typeface="Consolas" panose="020B0609020204030204" pitchFamily="49" charset="0"/>
              </a:rPr>
              <a:t>에 요청할 때 </a:t>
            </a:r>
            <a:r>
              <a:rPr lang="en-US" altLang="ko-KR" sz="1100" dirty="0">
                <a:latin typeface="Consolas" panose="020B0609020204030204" pitchFamily="49" charset="0"/>
              </a:rPr>
              <a:t>Body </a:t>
            </a:r>
            <a:r>
              <a:rPr lang="ko-KR" altLang="en-US" sz="1100" dirty="0">
                <a:latin typeface="Consolas" panose="020B0609020204030204" pitchFamily="49" charset="0"/>
              </a:rPr>
              <a:t>값과 파라미터 값을 담는 방법 두 가지를 모두 보여준다</a:t>
            </a:r>
            <a:r>
              <a:rPr lang="en-US" altLang="ko-KR" sz="1100" dirty="0">
                <a:latin typeface="Consolas" panose="020B0609020204030204" pitchFamily="49" charset="0"/>
              </a:rPr>
              <a:t>. 2~10</a:t>
            </a:r>
            <a:r>
              <a:rPr lang="ko-KR" altLang="en-US" sz="1100" dirty="0">
                <a:latin typeface="Consolas" panose="020B0609020204030204" pitchFamily="49" charset="0"/>
              </a:rPr>
              <a:t>번 줄에서는 파라미터에 값을 추가하는 작업이 수행되며</a:t>
            </a:r>
            <a:r>
              <a:rPr lang="en-US" altLang="ko-KR" sz="1100" dirty="0">
                <a:latin typeface="Consolas" panose="020B0609020204030204" pitchFamily="49" charset="0"/>
              </a:rPr>
              <a:t>, 12~19</a:t>
            </a:r>
            <a:r>
              <a:rPr lang="ko-KR" altLang="en-US" sz="1100" dirty="0">
                <a:latin typeface="Consolas" panose="020B0609020204030204" pitchFamily="49" charset="0"/>
              </a:rPr>
              <a:t>번 줄에서는 </a:t>
            </a:r>
            <a:r>
              <a:rPr lang="en-US" altLang="ko-KR" sz="1100" dirty="0" err="1">
                <a:latin typeface="Consolas" panose="020B0609020204030204" pitchFamily="49" charset="0"/>
              </a:rPr>
              <a:t>RequestBody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에 값을 담는 작업이 수행된다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en-US" altLang="ko-KR" sz="1100" dirty="0" err="1">
                <a:latin typeface="Consolas" panose="020B0609020204030204" pitchFamily="49" charset="0"/>
              </a:rPr>
              <a:t>RequestBody</a:t>
            </a:r>
            <a:r>
              <a:rPr lang="ko-KR" altLang="en-US" sz="1100" dirty="0">
                <a:latin typeface="Consolas" panose="020B0609020204030204" pitchFamily="49" charset="0"/>
              </a:rPr>
              <a:t>에 값을 담기 위해서는 </a:t>
            </a:r>
            <a:r>
              <a:rPr lang="en-US" altLang="ko-KR" sz="1100" dirty="0">
                <a:latin typeface="Consolas" panose="020B0609020204030204" pitchFamily="49" charset="0"/>
              </a:rPr>
              <a:t>12~15</a:t>
            </a:r>
            <a:r>
              <a:rPr lang="ko-KR" altLang="en-US" sz="1100" dirty="0">
                <a:latin typeface="Consolas" panose="020B0609020204030204" pitchFamily="49" charset="0"/>
              </a:rPr>
              <a:t>번 줄과 같이 데이터 객체를 생성한다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en-US" altLang="ko-KR" sz="1100" dirty="0" err="1">
                <a:latin typeface="Consolas" panose="020B0609020204030204" pitchFamily="49" charset="0"/>
              </a:rPr>
              <a:t>postForEntity</a:t>
            </a:r>
            <a:r>
              <a:rPr lang="en-US" altLang="ko-KR" sz="1100" dirty="0">
                <a:latin typeface="Consolas" panose="020B0609020204030204" pitchFamily="49" charset="0"/>
              </a:rPr>
              <a:t>() </a:t>
            </a:r>
            <a:r>
              <a:rPr lang="ko-KR" altLang="en-US" sz="1100" dirty="0">
                <a:latin typeface="Consolas" panose="020B0609020204030204" pitchFamily="49" charset="0"/>
              </a:rPr>
              <a:t>메서드를 사용할 경우에는 파라미터로 데이터 객체를 넣으면 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029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14136</Words>
  <Application>Microsoft Office PowerPoint</Application>
  <PresentationFormat>와이드스크린</PresentationFormat>
  <Paragraphs>2846</Paragraphs>
  <Slides>205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205</vt:i4>
      </vt:variant>
    </vt:vector>
  </HeadingPairs>
  <TitlesOfParts>
    <vt:vector size="215" baseType="lpstr">
      <vt:lpstr>AppleSDGothicNeo</vt:lpstr>
      <vt:lpstr>Arial Unicode MS</vt:lpstr>
      <vt:lpstr>KoPub돋움체 Bold</vt:lpstr>
      <vt:lpstr>NanumSquareRound</vt:lpstr>
      <vt:lpstr>Noto Sans</vt:lpstr>
      <vt:lpstr>맑은 고딕</vt:lpstr>
      <vt:lpstr>Arial</vt:lpstr>
      <vt:lpstr>Consolas</vt:lpstr>
      <vt:lpstr>Courier New</vt:lpstr>
      <vt:lpstr>Office 테마</vt:lpstr>
      <vt:lpstr>스프링 부트 핵심 가이드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10 유효성 검사와 예외 처리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11 액추에이터 활용하기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12 서버 간 통신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스프링부트 핵심 가이드</dc:title>
  <dc:creator>박 대원</dc:creator>
  <cp:lastModifiedBy>BIG603-02</cp:lastModifiedBy>
  <cp:revision>1306</cp:revision>
  <dcterms:created xsi:type="dcterms:W3CDTF">2022-07-17T11:37:43Z</dcterms:created>
  <dcterms:modified xsi:type="dcterms:W3CDTF">2023-04-14T08:34:18Z</dcterms:modified>
  <cp:version>1000.0000.01</cp:version>
</cp:coreProperties>
</file>